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arenR" startAt="1"/>
            </a:pPr>
            <a:r>
              <a:t>Basic python</a:t>
            </a:r>
          </a:p>
          <a:p>
            <a:pPr marL="228600" indent="-228600">
              <a:buSzPct val="100000"/>
              <a:buAutoNum type="arabicParenR" startAt="1"/>
            </a:pPr>
            <a:r>
              <a:t>Import library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error</a:t>
            </a:r>
          </a:p>
          <a:p>
            <a:pPr marL="228600" indent="-228600">
              <a:buSzPct val="100000"/>
              <a:buAutoNum type="arabicParenR" startAt="1"/>
            </a:pPr>
            <a:r>
              <a:t>Exit() and install library</a:t>
            </a:r>
          </a:p>
          <a:p>
            <a:pPr marL="228600" indent="-228600">
              <a:buSzPct val="100000"/>
              <a:buAutoNum type="arabicParenR" startAt="1"/>
            </a:pPr>
            <a:r>
              <a:t>A better way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environments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arenR" startAt="1"/>
            </a:pPr>
            <a:r>
              <a:t>Basic python</a:t>
            </a:r>
          </a:p>
          <a:p>
            <a:pPr marL="228600" indent="-228600">
              <a:buSzPct val="100000"/>
              <a:buAutoNum type="arabicParenR" startAt="1"/>
            </a:pPr>
            <a:r>
              <a:t>Import library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error</a:t>
            </a:r>
          </a:p>
          <a:p>
            <a:pPr marL="228600" indent="-228600">
              <a:buSzPct val="100000"/>
              <a:buAutoNum type="arabicParenR" startAt="1"/>
            </a:pPr>
            <a:r>
              <a:t>Exit() and install library</a:t>
            </a:r>
          </a:p>
          <a:p>
            <a:pPr marL="228600" indent="-228600">
              <a:buSzPct val="100000"/>
              <a:buAutoNum type="arabicParenR" startAt="1"/>
            </a:pPr>
            <a:r>
              <a:t>A better way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environments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jpe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hyperlink" Target="https://colab.research.google.com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.png"/><Relationship Id="rId10" Type="http://schemas.openxmlformats.org/officeDocument/2006/relationships/hyperlink" Target="https://github.com/Center-for-Health-Data-Science/PythonTsunami" TargetMode="External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2.jpeg"/><Relationship Id="rId5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jpe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43750" r="0" b="0"/>
          <a:stretch>
            <a:fillRect/>
          </a:stretch>
        </p:blipFill>
        <p:spPr>
          <a:xfrm>
            <a:off x="19" y="10"/>
            <a:ext cx="12191981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ubtitle 2"/>
          <p:cNvSpPr txBox="1"/>
          <p:nvPr>
            <p:ph type="subTitle" sz="quarter" idx="1"/>
          </p:nvPr>
        </p:nvSpPr>
        <p:spPr>
          <a:xfrm>
            <a:off x="777239" y="4214174"/>
            <a:ext cx="4887460" cy="74781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– November 3</a:t>
            </a:r>
            <a:r>
              <a:rPr baseline="30000"/>
              <a:t>rd</a:t>
            </a:r>
            <a:r>
              <a:t>-5</a:t>
            </a:r>
            <a:r>
              <a:rPr baseline="30000"/>
              <a:t>th </a:t>
            </a:r>
            <a:r>
              <a:t>–</a:t>
            </a:r>
          </a:p>
        </p:txBody>
      </p:sp>
      <p:sp>
        <p:nvSpPr>
          <p:cNvPr id="105" name="Title 1"/>
          <p:cNvSpPr txBox="1"/>
          <p:nvPr/>
        </p:nvSpPr>
        <p:spPr>
          <a:xfrm>
            <a:off x="1138418" y="1826573"/>
            <a:ext cx="905256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defRPr sz="9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Python Tsunami</a:t>
            </a:r>
          </a:p>
        </p:txBody>
      </p:sp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50130" y="4968665"/>
            <a:ext cx="1907078" cy="190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7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Freeform: Shape 9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Freeform: Shape 11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0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Jupyter Notebooks</a:t>
            </a:r>
          </a:p>
        </p:txBody>
      </p:sp>
      <p:sp>
        <p:nvSpPr>
          <p:cNvPr id="311" name="Content Placeholder 2"/>
          <p:cNvSpPr txBox="1"/>
          <p:nvPr>
            <p:ph type="body" sz="quarter" idx="1"/>
          </p:nvPr>
        </p:nvSpPr>
        <p:spPr>
          <a:xfrm>
            <a:off x="6816266" y="3270587"/>
            <a:ext cx="5135294" cy="787288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lnSpc>
                <a:spcPct val="81000"/>
              </a:lnSpc>
              <a:spcBef>
                <a:spcPts val="900"/>
              </a:spcBef>
              <a:buSzTx/>
              <a:buNone/>
              <a:defRPr sz="1782"/>
            </a:pPr>
            <a:r>
              <a:t>The </a:t>
            </a:r>
            <a:r>
              <a:rPr b="1"/>
              <a:t>Jupyter Notebook </a:t>
            </a:r>
            <a:r>
              <a:t>is</a:t>
            </a:r>
            <a:r>
              <a:rPr b="1"/>
              <a:t> an open-source application </a:t>
            </a:r>
            <a:r>
              <a:t>to</a:t>
            </a:r>
            <a:r>
              <a:rPr b="1"/>
              <a:t> create and share </a:t>
            </a:r>
            <a:r>
              <a:t>documents that contain </a:t>
            </a:r>
            <a:r>
              <a:rPr b="1"/>
              <a:t>code, equations, visualizations and text </a:t>
            </a:r>
            <a:r>
              <a:t>(markdown)</a:t>
            </a:r>
          </a:p>
        </p:txBody>
      </p:sp>
      <p:sp>
        <p:nvSpPr>
          <p:cNvPr id="312" name="Oval 42"/>
          <p:cNvSpPr/>
          <p:nvPr/>
        </p:nvSpPr>
        <p:spPr>
          <a:xfrm>
            <a:off x="1886424" y="2912662"/>
            <a:ext cx="1165443" cy="1165443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Rectangle 43"/>
          <p:cNvSpPr/>
          <p:nvPr/>
        </p:nvSpPr>
        <p:spPr>
          <a:xfrm>
            <a:off x="2134797" y="3161035"/>
            <a:ext cx="668697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1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7884" y="3132296"/>
            <a:ext cx="917834" cy="106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7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1" b="33054"/>
          <a:stretch>
            <a:fillRect/>
          </a:stretch>
        </p:blipFill>
        <p:spPr>
          <a:xfrm>
            <a:off x="5926239" y="10"/>
            <a:ext cx="6265467" cy="228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716" y="16065"/>
                </a:lnTo>
                <a:lnTo>
                  <a:pt x="2725" y="16065"/>
                </a:lnTo>
                <a:lnTo>
                  <a:pt x="366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0" r="1034" b="0"/>
          <a:stretch>
            <a:fillRect/>
          </a:stretch>
        </p:blipFill>
        <p:spPr>
          <a:xfrm>
            <a:off x="6988408" y="2286000"/>
            <a:ext cx="5203429" cy="22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42" y="18878"/>
                </a:lnTo>
                <a:lnTo>
                  <a:pt x="439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19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7692" t="0" r="9364" b="2"/>
          <a:stretch>
            <a:fillRect/>
          </a:stretch>
        </p:blipFill>
        <p:spPr>
          <a:xfrm>
            <a:off x="8047618" y="4571999"/>
            <a:ext cx="4144566" cy="228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52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20" name="Freeform 15"/>
          <p:cNvSpPr/>
          <p:nvPr/>
        </p:nvSpPr>
        <p:spPr>
          <a:xfrm>
            <a:off x="0" y="0"/>
            <a:ext cx="9590204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44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1" name="Freeform: Shape 78"/>
          <p:cNvSpPr/>
          <p:nvPr/>
        </p:nvSpPr>
        <p:spPr>
          <a:xfrm>
            <a:off x="0" y="0"/>
            <a:ext cx="9102665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063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2" name="Title 1"/>
          <p:cNvSpPr txBox="1"/>
          <p:nvPr/>
        </p:nvSpPr>
        <p:spPr>
          <a:xfrm>
            <a:off x="883920" y="365125"/>
            <a:ext cx="4996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4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Jupyter Notebooks</a:t>
            </a:r>
          </a:p>
        </p:txBody>
      </p:sp>
      <p:sp>
        <p:nvSpPr>
          <p:cNvPr id="323" name="TextBox 29"/>
          <p:cNvSpPr txBox="1"/>
          <p:nvPr/>
        </p:nvSpPr>
        <p:spPr>
          <a:xfrm>
            <a:off x="883919" y="2021248"/>
            <a:ext cx="5616127" cy="4155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857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Let’s install Jupyter Notebooks:</a:t>
            </a:r>
          </a:p>
          <a:p>
            <a:pPr lvl="1" marL="7429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Open a Terminal window</a:t>
            </a:r>
          </a:p>
          <a:p>
            <a:pPr lvl="1" marL="7429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Activate your environment: </a:t>
            </a:r>
          </a:p>
          <a:p>
            <a:pPr lvl="1" indent="514350">
              <a:lnSpc>
                <a:spcPct val="90000"/>
              </a:lnSpc>
              <a:spcBef>
                <a:spcPts val="600"/>
              </a:spcBef>
              <a:defRPr i="1" sz="2000">
                <a:solidFill>
                  <a:srgbClr val="767171"/>
                </a:solidFill>
              </a:defRPr>
            </a:pPr>
            <a:r>
              <a:t>conda activate myenv</a:t>
            </a:r>
          </a:p>
          <a:p>
            <a:pPr lvl="1" marL="7429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Use </a:t>
            </a:r>
            <a:r>
              <a:rPr i="1"/>
              <a:t>pip</a:t>
            </a:r>
            <a:r>
              <a:t> to install Jupyter</a:t>
            </a:r>
            <a:r>
              <a:rPr sz="1200"/>
              <a:t>*</a:t>
            </a:r>
            <a:r>
              <a:t>:</a:t>
            </a:r>
          </a:p>
          <a:p>
            <a:pPr lvl="1" indent="514350">
              <a:lnSpc>
                <a:spcPct val="90000"/>
              </a:lnSpc>
              <a:spcBef>
                <a:spcPts val="600"/>
              </a:spcBef>
              <a:defRPr i="1" sz="2000">
                <a:solidFill>
                  <a:srgbClr val="767171"/>
                </a:solidFill>
              </a:defRPr>
            </a:pPr>
            <a:r>
              <a:t>pip install notebook</a:t>
            </a:r>
          </a:p>
          <a:p>
            <a:pPr lvl="1" marL="742950"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To start notebooks:</a:t>
            </a:r>
          </a:p>
          <a:p>
            <a:pPr lvl="1" indent="514350">
              <a:lnSpc>
                <a:spcPct val="90000"/>
              </a:lnSpc>
              <a:spcBef>
                <a:spcPts val="600"/>
              </a:spcBef>
              <a:defRPr i="1" sz="2000">
                <a:solidFill>
                  <a:srgbClr val="767171"/>
                </a:solidFill>
              </a:defRPr>
            </a:pPr>
            <a:r>
              <a:t>jupyter notebook</a:t>
            </a:r>
          </a:p>
        </p:txBody>
      </p:sp>
      <p:sp>
        <p:nvSpPr>
          <p:cNvPr id="324" name="Rectangle 39"/>
          <p:cNvSpPr/>
          <p:nvPr/>
        </p:nvSpPr>
        <p:spPr>
          <a:xfrm>
            <a:off x="5009172" y="929410"/>
            <a:ext cx="668697" cy="66869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Oval 40"/>
          <p:cNvSpPr/>
          <p:nvPr/>
        </p:nvSpPr>
        <p:spPr>
          <a:xfrm>
            <a:off x="4930557" y="525245"/>
            <a:ext cx="1165443" cy="1165444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Rectangle 41"/>
          <p:cNvSpPr/>
          <p:nvPr/>
        </p:nvSpPr>
        <p:spPr>
          <a:xfrm>
            <a:off x="5178931" y="773619"/>
            <a:ext cx="668697" cy="66869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7" name="TextBox 19"/>
          <p:cNvSpPr txBox="1"/>
          <p:nvPr/>
        </p:nvSpPr>
        <p:spPr>
          <a:xfrm>
            <a:off x="45719" y="6582871"/>
            <a:ext cx="4707139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pPr/>
            <a:r>
              <a:t>*This is where some OS may start complaining </a:t>
            </a:r>
          </a:p>
        </p:txBody>
      </p:sp>
      <p:pic>
        <p:nvPicPr>
          <p:cNvPr id="328" name="Picture 8" descr="Picture 8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62969" y="4848223"/>
            <a:ext cx="4745431" cy="189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7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Freeform: Shape 9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4" name="Freeform: Shape 11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5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Google Colab</a:t>
            </a:r>
          </a:p>
        </p:txBody>
      </p:sp>
      <p:sp>
        <p:nvSpPr>
          <p:cNvPr id="336" name="Content Placeholder 2"/>
          <p:cNvSpPr txBox="1"/>
          <p:nvPr>
            <p:ph type="body" sz="quarter" idx="1"/>
          </p:nvPr>
        </p:nvSpPr>
        <p:spPr>
          <a:xfrm>
            <a:off x="6155766" y="2319768"/>
            <a:ext cx="5135294" cy="2240095"/>
          </a:xfrm>
          <a:prstGeom prst="rect">
            <a:avLst/>
          </a:prstGeom>
        </p:spPr>
        <p:txBody>
          <a:bodyPr/>
          <a:lstStyle/>
          <a:p>
            <a:pPr marL="176021" indent="-176021" defTabSz="704087">
              <a:spcBef>
                <a:spcPts val="700"/>
              </a:spcBef>
              <a:defRPr b="1" sz="1386"/>
            </a:pPr>
            <a:r>
              <a:t>Colab</a:t>
            </a:r>
            <a:r>
              <a:rPr b="0"/>
              <a:t> (Colaboratory) is a tool to </a:t>
            </a:r>
            <a:r>
              <a:t>write</a:t>
            </a:r>
            <a:r>
              <a:rPr b="0"/>
              <a:t>, </a:t>
            </a:r>
            <a:r>
              <a:t>execute</a:t>
            </a:r>
            <a:r>
              <a:rPr b="0"/>
              <a:t> and </a:t>
            </a:r>
            <a:r>
              <a:t>share</a:t>
            </a:r>
            <a:r>
              <a:rPr b="0"/>
              <a:t> </a:t>
            </a:r>
            <a:r>
              <a:t>python code </a:t>
            </a:r>
            <a:r>
              <a:rPr b="0"/>
              <a:t>through the </a:t>
            </a:r>
            <a:r>
              <a:t>browser</a:t>
            </a:r>
          </a:p>
          <a:p>
            <a:pPr marL="176021" indent="-176021" defTabSz="704087">
              <a:spcBef>
                <a:spcPts val="700"/>
              </a:spcBef>
              <a:defRPr sz="1386"/>
            </a:pPr>
            <a:r>
              <a:t>Colab is especially well suited to </a:t>
            </a:r>
            <a:r>
              <a:rPr b="1"/>
              <a:t>machine learning</a:t>
            </a:r>
            <a:r>
              <a:t>, </a:t>
            </a:r>
            <a:r>
              <a:rPr b="1"/>
              <a:t>data analysis</a:t>
            </a:r>
            <a:r>
              <a:t> and </a:t>
            </a:r>
            <a:r>
              <a:rPr b="1"/>
              <a:t>education</a:t>
            </a:r>
            <a:r>
              <a:t>. </a:t>
            </a:r>
          </a:p>
          <a:p>
            <a:pPr marL="176021" indent="-176021" defTabSz="704087">
              <a:spcBef>
                <a:spcPts val="700"/>
              </a:spcBef>
              <a:defRPr sz="1386"/>
            </a:pPr>
            <a:r>
              <a:t>Colab is a </a:t>
            </a:r>
            <a:r>
              <a:rPr b="1"/>
              <a:t>hosted Jupyter notebook service</a:t>
            </a:r>
            <a:r>
              <a:t> that requires </a:t>
            </a:r>
            <a:r>
              <a:rPr b="1" u="sng"/>
              <a:t>no setup</a:t>
            </a:r>
            <a:r>
              <a:rPr u="sng"/>
              <a:t> </a:t>
            </a:r>
            <a:r>
              <a:t>to use, while providing </a:t>
            </a:r>
            <a:r>
              <a:rPr b="1" u="sng"/>
              <a:t>free access</a:t>
            </a:r>
            <a:r>
              <a:t> to computing </a:t>
            </a:r>
            <a:r>
              <a:rPr b="1" u="sng"/>
              <a:t>resources</a:t>
            </a:r>
            <a:r>
              <a:t> including GPUs</a:t>
            </a:r>
          </a:p>
          <a:p>
            <a:pPr marL="176021" indent="-176021" defTabSz="704087">
              <a:spcBef>
                <a:spcPts val="700"/>
              </a:spcBef>
              <a:defRPr sz="1386"/>
            </a:pPr>
            <a:r>
              <a:t>It is </a:t>
            </a:r>
            <a:r>
              <a:rPr b="1"/>
              <a:t>connected</a:t>
            </a:r>
            <a:r>
              <a:t> to a </a:t>
            </a:r>
            <a:r>
              <a:rPr b="1"/>
              <a:t>Google account</a:t>
            </a:r>
            <a:r>
              <a:t> and </a:t>
            </a:r>
            <a:r>
              <a:rPr b="1"/>
              <a:t>data</a:t>
            </a:r>
            <a:r>
              <a:t> can be </a:t>
            </a:r>
            <a:r>
              <a:rPr b="1"/>
              <a:t>accessed</a:t>
            </a:r>
            <a:r>
              <a:t> through </a:t>
            </a:r>
            <a:r>
              <a:rPr b="1"/>
              <a:t>Google Drive</a:t>
            </a:r>
            <a:r>
              <a:t>.</a:t>
            </a:r>
          </a:p>
        </p:txBody>
      </p:sp>
      <p:sp>
        <p:nvSpPr>
          <p:cNvPr id="337" name="Oval 10"/>
          <p:cNvSpPr/>
          <p:nvPr/>
        </p:nvSpPr>
        <p:spPr>
          <a:xfrm>
            <a:off x="2170738" y="2700621"/>
            <a:ext cx="1165444" cy="1165443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Rectangle 12"/>
          <p:cNvSpPr/>
          <p:nvPr/>
        </p:nvSpPr>
        <p:spPr>
          <a:xfrm>
            <a:off x="2419112" y="2948994"/>
            <a:ext cx="668697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7506" y="235582"/>
            <a:ext cx="4511815" cy="199426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extBox 13"/>
          <p:cNvSpPr txBox="1"/>
          <p:nvPr/>
        </p:nvSpPr>
        <p:spPr>
          <a:xfrm>
            <a:off x="7197760" y="5631484"/>
            <a:ext cx="340563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https://colab.research.google.com/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: Shape 45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3" name="Freeform: Shape 47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Taking Control of Your Code</a:t>
            </a:r>
          </a:p>
        </p:txBody>
      </p:sp>
      <p:sp>
        <p:nvSpPr>
          <p:cNvPr id="345" name="TextBox 5"/>
          <p:cNvSpPr txBox="1"/>
          <p:nvPr/>
        </p:nvSpPr>
        <p:spPr>
          <a:xfrm>
            <a:off x="5714392" y="1394617"/>
            <a:ext cx="4128355" cy="345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Version control</a:t>
            </a:r>
            <a:r>
              <a:rPr sz="1800"/>
              <a:t> </a:t>
            </a:r>
            <a:endParaRPr sz="1800"/>
          </a:p>
          <a:p>
            <a:pPr>
              <a:defRPr b="1"/>
            </a:pPr>
          </a:p>
          <a:p>
            <a:pPr marL="285750" indent="-285750">
              <a:buSzPct val="100000"/>
              <a:buFont typeface="Arial"/>
              <a:buChar char="•"/>
            </a:pPr>
            <a:r>
              <a:t>It is a system that</a:t>
            </a:r>
            <a:r>
              <a:rPr b="1"/>
              <a:t> records changes </a:t>
            </a:r>
            <a:r>
              <a:t>to a file or set of files over time so that you can </a:t>
            </a:r>
            <a:r>
              <a:rPr b="1"/>
              <a:t>recall specific versions </a:t>
            </a:r>
            <a:r>
              <a:t>(history)</a:t>
            </a:r>
          </a:p>
          <a:p>
            <a:pPr>
              <a:defRPr b="1"/>
            </a:pPr>
          </a:p>
          <a:p>
            <a:pPr marL="285750" indent="-285750">
              <a:buSzPct val="100000"/>
              <a:buFont typeface="Arial"/>
              <a:buChar char="•"/>
              <a:defRPr b="1"/>
            </a:pPr>
            <a:r>
              <a:t>Important</a:t>
            </a:r>
            <a:r>
              <a:rPr b="0"/>
              <a:t> in coding, especially when the code is accessed by “many” people (&gt;1)</a:t>
            </a:r>
            <a:endParaRPr b="0"/>
          </a:p>
          <a:p>
            <a:pPr marL="285750" indent="-285750">
              <a:buSzPct val="100000"/>
              <a:buFont typeface="Arial"/>
              <a:buChar char="•"/>
            </a:pPr>
            <a:r>
              <a:t>A good way to </a:t>
            </a:r>
            <a:r>
              <a:rPr b="1"/>
              <a:t>share your code </a:t>
            </a:r>
            <a:r>
              <a:t>with others</a:t>
            </a:r>
          </a:p>
        </p:txBody>
      </p:sp>
      <p:grpSp>
        <p:nvGrpSpPr>
          <p:cNvPr id="364" name="Group 39"/>
          <p:cNvGrpSpPr/>
          <p:nvPr/>
        </p:nvGrpSpPr>
        <p:grpSpPr>
          <a:xfrm>
            <a:off x="6003343" y="25459"/>
            <a:ext cx="6213456" cy="1172754"/>
            <a:chOff x="0" y="0"/>
            <a:chExt cx="6213455" cy="1172752"/>
          </a:xfrm>
        </p:grpSpPr>
        <p:grpSp>
          <p:nvGrpSpPr>
            <p:cNvPr id="348" name="Group 33"/>
            <p:cNvGrpSpPr/>
            <p:nvPr/>
          </p:nvGrpSpPr>
          <p:grpSpPr>
            <a:xfrm>
              <a:off x="2324530" y="-1"/>
              <a:ext cx="1421438" cy="808884"/>
              <a:chOff x="0" y="0"/>
              <a:chExt cx="1421436" cy="808882"/>
            </a:xfrm>
          </p:grpSpPr>
          <p:sp>
            <p:nvSpPr>
              <p:cNvPr id="346" name="TextBox 16"/>
              <p:cNvSpPr txBox="1"/>
              <p:nvPr/>
            </p:nvSpPr>
            <p:spPr>
              <a:xfrm>
                <a:off x="0" y="580372"/>
                <a:ext cx="1421437" cy="2285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manuscript_draft3.doc</a:t>
                </a:r>
              </a:p>
            </p:txBody>
          </p:sp>
          <p:pic>
            <p:nvPicPr>
              <p:cNvPr id="347" name="Graphic 21" descr="Graphic 2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43343" y="0"/>
                <a:ext cx="624549" cy="624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1" name="Group 30"/>
            <p:cNvGrpSpPr/>
            <p:nvPr/>
          </p:nvGrpSpPr>
          <p:grpSpPr>
            <a:xfrm>
              <a:off x="1154779" y="4046"/>
              <a:ext cx="1329999" cy="808368"/>
              <a:chOff x="0" y="0"/>
              <a:chExt cx="1329997" cy="808367"/>
            </a:xfrm>
          </p:grpSpPr>
          <p:sp>
            <p:nvSpPr>
              <p:cNvPr id="349" name="TextBox 14"/>
              <p:cNvSpPr txBox="1"/>
              <p:nvPr/>
            </p:nvSpPr>
            <p:spPr>
              <a:xfrm>
                <a:off x="0" y="579857"/>
                <a:ext cx="1329997" cy="2285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manuscript_draft2.doc</a:t>
                </a:r>
              </a:p>
            </p:txBody>
          </p:sp>
          <p:pic>
            <p:nvPicPr>
              <p:cNvPr id="350" name="Graphic 27" descr="Graphic 27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1496" y="0"/>
                <a:ext cx="687004" cy="687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4" name="Group 31"/>
            <p:cNvGrpSpPr/>
            <p:nvPr/>
          </p:nvGrpSpPr>
          <p:grpSpPr>
            <a:xfrm>
              <a:off x="-1" y="4046"/>
              <a:ext cx="1329998" cy="808368"/>
              <a:chOff x="0" y="0"/>
              <a:chExt cx="1329997" cy="808367"/>
            </a:xfrm>
          </p:grpSpPr>
          <p:sp>
            <p:nvSpPr>
              <p:cNvPr id="352" name="TextBox 4"/>
              <p:cNvSpPr txBox="1"/>
              <p:nvPr/>
            </p:nvSpPr>
            <p:spPr>
              <a:xfrm>
                <a:off x="0" y="579857"/>
                <a:ext cx="1329997" cy="2285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manuscript_draft.doc</a:t>
                </a:r>
              </a:p>
            </p:txBody>
          </p:sp>
          <p:pic>
            <p:nvPicPr>
              <p:cNvPr id="353" name="Graphic 29" descr="Graphic 2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21496" y="0"/>
                <a:ext cx="687004" cy="687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7" name="Group 34"/>
            <p:cNvGrpSpPr/>
            <p:nvPr/>
          </p:nvGrpSpPr>
          <p:grpSpPr>
            <a:xfrm>
              <a:off x="3597859" y="4046"/>
              <a:ext cx="1329998" cy="804837"/>
              <a:chOff x="0" y="0"/>
              <a:chExt cx="1329997" cy="804836"/>
            </a:xfrm>
          </p:grpSpPr>
          <p:pic>
            <p:nvPicPr>
              <p:cNvPr id="355" name="Graphic 8" descr="Graphic 8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53963" y="0"/>
                <a:ext cx="624549" cy="624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6" name="TextBox 32"/>
              <p:cNvSpPr txBox="1"/>
              <p:nvPr/>
            </p:nvSpPr>
            <p:spPr>
              <a:xfrm>
                <a:off x="0" y="576326"/>
                <a:ext cx="1329997" cy="2285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manuscript_final1.doc</a:t>
                </a:r>
              </a:p>
            </p:txBody>
          </p:sp>
        </p:grpSp>
        <p:grpSp>
          <p:nvGrpSpPr>
            <p:cNvPr id="360" name="Group 35"/>
            <p:cNvGrpSpPr/>
            <p:nvPr/>
          </p:nvGrpSpPr>
          <p:grpSpPr>
            <a:xfrm>
              <a:off x="4883458" y="4046"/>
              <a:ext cx="1329998" cy="1168707"/>
              <a:chOff x="0" y="0"/>
              <a:chExt cx="1329997" cy="1168706"/>
            </a:xfrm>
          </p:grpSpPr>
          <p:pic>
            <p:nvPicPr>
              <p:cNvPr id="358" name="Graphic 23" descr="Graphic 23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21496" y="0"/>
                <a:ext cx="687004" cy="6870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9" name="TextBox 37"/>
              <p:cNvSpPr txBox="1"/>
              <p:nvPr/>
            </p:nvSpPr>
            <p:spPr>
              <a:xfrm>
                <a:off x="0" y="609996"/>
                <a:ext cx="1329997" cy="5587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/>
                </a:lvl1pPr>
              </a:lstStyle>
              <a:p>
                <a:pPr/>
                <a:r>
                  <a:t>manuscript_final33_mod_JADH_GGS_final44_reviewed_FH_2.2.1.doc</a:t>
                </a:r>
              </a:p>
            </p:txBody>
          </p:sp>
        </p:grpSp>
        <p:sp>
          <p:nvSpPr>
            <p:cNvPr id="361" name="Oval 36"/>
            <p:cNvSpPr/>
            <p:nvPr/>
          </p:nvSpPr>
          <p:spPr>
            <a:xfrm>
              <a:off x="4504769" y="319470"/>
              <a:ext cx="92809" cy="97833"/>
            </a:xfrm>
            <a:prstGeom prst="ellipse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Oval 40"/>
            <p:cNvSpPr/>
            <p:nvPr/>
          </p:nvSpPr>
          <p:spPr>
            <a:xfrm>
              <a:off x="4690549" y="313760"/>
              <a:ext cx="92809" cy="97833"/>
            </a:xfrm>
            <a:prstGeom prst="ellipse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Oval 41"/>
            <p:cNvSpPr/>
            <p:nvPr/>
          </p:nvSpPr>
          <p:spPr>
            <a:xfrm>
              <a:off x="4877494" y="320044"/>
              <a:ext cx="92809" cy="97833"/>
            </a:xfrm>
            <a:prstGeom prst="ellipse">
              <a:avLst/>
            </a:prstGeom>
            <a:solidFill>
              <a:srgbClr val="D0CE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65" name="Google Shape;184;p13" descr="Google Shape;184;p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41844" y="2210634"/>
            <a:ext cx="2263601" cy="193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Picture 43" descr="Picture 4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09980" y="5951692"/>
            <a:ext cx="1495465" cy="845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Picture 48" descr="Picture 4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961647" y="6218728"/>
            <a:ext cx="639272" cy="63927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46"/>
          <p:cNvSpPr txBox="1"/>
          <p:nvPr/>
        </p:nvSpPr>
        <p:spPr>
          <a:xfrm>
            <a:off x="10387150" y="5797803"/>
            <a:ext cx="1228407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/>
            </a:lvl1pPr>
          </a:lstStyle>
          <a:p>
            <a:pPr/>
            <a:r>
              <a:t>Recommended</a:t>
            </a:r>
          </a:p>
        </p:txBody>
      </p:sp>
      <p:sp>
        <p:nvSpPr>
          <p:cNvPr id="369" name="Rectangle 49"/>
          <p:cNvSpPr/>
          <p:nvPr/>
        </p:nvSpPr>
        <p:spPr>
          <a:xfrm>
            <a:off x="10038170" y="5858633"/>
            <a:ext cx="2153831" cy="99009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sp>
        <p:nvSpPr>
          <p:cNvPr id="370" name="Straight Arrow Connector 51"/>
          <p:cNvSpPr/>
          <p:nvPr/>
        </p:nvSpPr>
        <p:spPr>
          <a:xfrm flipV="1">
            <a:off x="5931639" y="1229865"/>
            <a:ext cx="6173806" cy="16185"/>
          </a:xfrm>
          <a:prstGeom prst="line">
            <a:avLst/>
          </a:prstGeom>
          <a:ln w="19050">
            <a:solidFill>
              <a:schemeClr val="accent3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TextBox 54"/>
          <p:cNvSpPr txBox="1"/>
          <p:nvPr/>
        </p:nvSpPr>
        <p:spPr>
          <a:xfrm>
            <a:off x="3606842" y="6142152"/>
            <a:ext cx="6397048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10" invalidUrl="" action="" tgtFrame="" tooltip="" history="1" highlightClick="0" endSnd="0"/>
              </a:rPr>
              <a:t>https://github.com/Center-for-Health-Data-Science/PythonTsunami</a:t>
            </a:r>
          </a:p>
        </p:txBody>
      </p:sp>
      <p:sp>
        <p:nvSpPr>
          <p:cNvPr id="372" name="TextBox 55"/>
          <p:cNvSpPr txBox="1"/>
          <p:nvPr/>
        </p:nvSpPr>
        <p:spPr>
          <a:xfrm>
            <a:off x="5714393" y="4810714"/>
            <a:ext cx="5621335" cy="1209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t>Git</a:t>
            </a:r>
            <a:r>
              <a:rPr b="0"/>
              <a:t> is a software for </a:t>
            </a:r>
            <a:r>
              <a:t>tracking changes</a:t>
            </a:r>
            <a:r>
              <a:rPr b="0"/>
              <a:t> and </a:t>
            </a:r>
            <a:r>
              <a:t>coordinating </a:t>
            </a:r>
            <a:r>
              <a:rPr b="0"/>
              <a:t>work among collaborators developing code</a:t>
            </a:r>
            <a:endParaRPr b="0"/>
          </a:p>
          <a:p>
            <a:pPr marL="285750" indent="-285750">
              <a:buSzPct val="100000"/>
              <a:buFont typeface="Arial"/>
              <a:buChar char="•"/>
              <a:defRPr b="1"/>
            </a:pPr>
            <a:r>
              <a:t>GitHub </a:t>
            </a:r>
            <a:r>
              <a:rPr b="0"/>
              <a:t>facilitates access to Git’s functionality</a:t>
            </a:r>
          </a:p>
        </p:txBody>
      </p:sp>
      <p:pic>
        <p:nvPicPr>
          <p:cNvPr id="373" name="Picture 4" descr="Picture 4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182153" y="4901663"/>
            <a:ext cx="577689" cy="241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6" descr="Picture 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182153" y="5295250"/>
            <a:ext cx="727743" cy="409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val 81"/>
          <p:cNvSpPr/>
          <p:nvPr/>
        </p:nvSpPr>
        <p:spPr>
          <a:xfrm>
            <a:off x="5515495" y="197110"/>
            <a:ext cx="2020825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Freeform: Shape 83"/>
          <p:cNvSpPr/>
          <p:nvPr/>
        </p:nvSpPr>
        <p:spPr>
          <a:xfrm>
            <a:off x="5680087" y="361702"/>
            <a:ext cx="1691640" cy="169164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Oval 84"/>
          <p:cNvSpPr/>
          <p:nvPr/>
        </p:nvSpPr>
        <p:spPr>
          <a:xfrm>
            <a:off x="5673659" y="2557569"/>
            <a:ext cx="3072385" cy="3072385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Freeform: Shape 86"/>
          <p:cNvSpPr/>
          <p:nvPr/>
        </p:nvSpPr>
        <p:spPr>
          <a:xfrm>
            <a:off x="8114931" y="0"/>
            <a:ext cx="4077069" cy="3445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5" y="0"/>
                </a:moveTo>
                <a:lnTo>
                  <a:pt x="21600" y="0"/>
                </a:lnTo>
                <a:lnTo>
                  <a:pt x="21600" y="17197"/>
                </a:lnTo>
                <a:lnTo>
                  <a:pt x="21585" y="17218"/>
                </a:lnTo>
                <a:cubicBezTo>
                  <a:pt x="19296" y="19925"/>
                  <a:pt x="16135" y="21600"/>
                  <a:pt x="12644" y="21600"/>
                </a:cubicBezTo>
                <a:cubicBezTo>
                  <a:pt x="5661" y="21600"/>
                  <a:pt x="0" y="14901"/>
                  <a:pt x="0" y="6637"/>
                </a:cubicBezTo>
                <a:cubicBezTo>
                  <a:pt x="0" y="4571"/>
                  <a:pt x="354" y="2603"/>
                  <a:pt x="994" y="81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Freeform: Shape 88"/>
          <p:cNvSpPr/>
          <p:nvPr/>
        </p:nvSpPr>
        <p:spPr>
          <a:xfrm>
            <a:off x="5838252" y="2722160"/>
            <a:ext cx="2743201" cy="2743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Freeform: Shape 90"/>
          <p:cNvSpPr/>
          <p:nvPr/>
        </p:nvSpPr>
        <p:spPr>
          <a:xfrm>
            <a:off x="8278624" y="2"/>
            <a:ext cx="3913376" cy="328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" y="0"/>
                </a:moveTo>
                <a:lnTo>
                  <a:pt x="21600" y="0"/>
                </a:lnTo>
                <a:lnTo>
                  <a:pt x="21600" y="16455"/>
                </a:lnTo>
                <a:lnTo>
                  <a:pt x="20945" y="17315"/>
                </a:lnTo>
                <a:cubicBezTo>
                  <a:pt x="18725" y="19962"/>
                  <a:pt x="15657" y="21600"/>
                  <a:pt x="12269" y="21600"/>
                </a:cubicBezTo>
                <a:cubicBezTo>
                  <a:pt x="5493" y="21600"/>
                  <a:pt x="0" y="15049"/>
                  <a:pt x="0" y="6968"/>
                </a:cubicBezTo>
                <a:cubicBezTo>
                  <a:pt x="0" y="4948"/>
                  <a:pt x="343" y="3024"/>
                  <a:pt x="964" y="12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7993" y="-77049"/>
            <a:ext cx="2956395" cy="2956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8234" y="758101"/>
            <a:ext cx="918359" cy="918359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Freeform: Shape 92"/>
          <p:cNvSpPr/>
          <p:nvPr/>
        </p:nvSpPr>
        <p:spPr>
          <a:xfrm>
            <a:off x="8848369" y="3966827"/>
            <a:ext cx="3339959" cy="28911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51" y="0"/>
                </a:moveTo>
                <a:cubicBezTo>
                  <a:pt x="16080" y="0"/>
                  <a:pt x="18950" y="1282"/>
                  <a:pt x="21189" y="3416"/>
                </a:cubicBezTo>
                <a:lnTo>
                  <a:pt x="21600" y="3848"/>
                </a:lnTo>
                <a:lnTo>
                  <a:pt x="21600" y="21600"/>
                </a:lnTo>
                <a:lnTo>
                  <a:pt x="1358" y="21600"/>
                </a:lnTo>
                <a:lnTo>
                  <a:pt x="1018" y="20784"/>
                </a:lnTo>
                <a:cubicBezTo>
                  <a:pt x="362" y="18995"/>
                  <a:pt x="0" y="17027"/>
                  <a:pt x="0" y="14961"/>
                </a:cubicBezTo>
                <a:cubicBezTo>
                  <a:pt x="0" y="6698"/>
                  <a:pt x="5798" y="0"/>
                  <a:pt x="12951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5" name="Freeform: Shape 94"/>
          <p:cNvSpPr/>
          <p:nvPr/>
        </p:nvSpPr>
        <p:spPr>
          <a:xfrm>
            <a:off x="9009415" y="4131545"/>
            <a:ext cx="3178914" cy="2726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88" y="0"/>
                </a:moveTo>
                <a:cubicBezTo>
                  <a:pt x="15936" y="0"/>
                  <a:pt x="19058" y="1630"/>
                  <a:pt x="21318" y="4264"/>
                </a:cubicBezTo>
                <a:lnTo>
                  <a:pt x="21600" y="4627"/>
                </a:lnTo>
                <a:lnTo>
                  <a:pt x="21600" y="21600"/>
                </a:lnTo>
                <a:lnTo>
                  <a:pt x="1559" y="21600"/>
                </a:lnTo>
                <a:lnTo>
                  <a:pt x="1507" y="21500"/>
                </a:lnTo>
                <a:cubicBezTo>
                  <a:pt x="546" y="19437"/>
                  <a:pt x="0" y="17073"/>
                  <a:pt x="0" y="14560"/>
                </a:cubicBezTo>
                <a:cubicBezTo>
                  <a:pt x="0" y="6519"/>
                  <a:pt x="5591" y="0"/>
                  <a:pt x="1248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19" y="4669626"/>
            <a:ext cx="2116189" cy="208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1850" y="3240610"/>
            <a:ext cx="1781871" cy="1781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: Shape 45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Freeform: Shape 47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How do I work with Python?</a:t>
            </a:r>
          </a:p>
        </p:txBody>
      </p:sp>
      <p:grpSp>
        <p:nvGrpSpPr>
          <p:cNvPr id="123" name="Content Placeholder 2"/>
          <p:cNvGrpSpPr/>
          <p:nvPr/>
        </p:nvGrpSpPr>
        <p:grpSpPr>
          <a:xfrm>
            <a:off x="6734958" y="1191483"/>
            <a:ext cx="4155473" cy="4904077"/>
            <a:chOff x="0" y="0"/>
            <a:chExt cx="4155471" cy="4904075"/>
          </a:xfrm>
        </p:grpSpPr>
        <p:sp>
          <p:nvSpPr>
            <p:cNvPr id="111" name="Circle"/>
            <p:cNvSpPr/>
            <p:nvPr/>
          </p:nvSpPr>
          <p:spPr>
            <a:xfrm>
              <a:off x="372559" y="0"/>
              <a:ext cx="1165444" cy="116544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2" name="Square"/>
            <p:cNvSpPr/>
            <p:nvPr/>
          </p:nvSpPr>
          <p:spPr>
            <a:xfrm>
              <a:off x="620932" y="248373"/>
              <a:ext cx="668697" cy="668697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3" name="Setting up Python"/>
            <p:cNvSpPr txBox="1"/>
            <p:nvPr/>
          </p:nvSpPr>
          <p:spPr>
            <a:xfrm>
              <a:off x="0" y="1528450"/>
              <a:ext cx="1910562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Setting up Python</a:t>
              </a:r>
            </a:p>
          </p:txBody>
        </p:sp>
        <p:sp>
          <p:nvSpPr>
            <p:cNvPr id="114" name="Circle"/>
            <p:cNvSpPr/>
            <p:nvPr/>
          </p:nvSpPr>
          <p:spPr>
            <a:xfrm>
              <a:off x="2617469" y="0"/>
              <a:ext cx="1165444" cy="116544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5" name="Square"/>
            <p:cNvSpPr/>
            <p:nvPr/>
          </p:nvSpPr>
          <p:spPr>
            <a:xfrm>
              <a:off x="2865842" y="248373"/>
              <a:ext cx="668698" cy="66869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6" name="Virtual Environments"/>
            <p:cNvSpPr txBox="1"/>
            <p:nvPr/>
          </p:nvSpPr>
          <p:spPr>
            <a:xfrm>
              <a:off x="2244909" y="1528450"/>
              <a:ext cx="1910563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Virtual Environments</a:t>
              </a:r>
            </a:p>
          </p:txBody>
        </p:sp>
        <p:sp>
          <p:nvSpPr>
            <p:cNvPr id="117" name="Circle"/>
            <p:cNvSpPr/>
            <p:nvPr/>
          </p:nvSpPr>
          <p:spPr>
            <a:xfrm>
              <a:off x="372559" y="2726090"/>
              <a:ext cx="1165444" cy="11654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8" name="Square"/>
            <p:cNvSpPr/>
            <p:nvPr/>
          </p:nvSpPr>
          <p:spPr>
            <a:xfrm>
              <a:off x="620932" y="2974463"/>
              <a:ext cx="668697" cy="668697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19" name="Jupyter Notebooks"/>
            <p:cNvSpPr txBox="1"/>
            <p:nvPr/>
          </p:nvSpPr>
          <p:spPr>
            <a:xfrm>
              <a:off x="0" y="4254540"/>
              <a:ext cx="1910562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Jupyter Notebooks</a:t>
              </a:r>
            </a:p>
          </p:txBody>
        </p:sp>
        <p:sp>
          <p:nvSpPr>
            <p:cNvPr id="120" name="Circle"/>
            <p:cNvSpPr/>
            <p:nvPr/>
          </p:nvSpPr>
          <p:spPr>
            <a:xfrm>
              <a:off x="2617469" y="2726090"/>
              <a:ext cx="1165444" cy="1165443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1" name="Square"/>
            <p:cNvSpPr/>
            <p:nvPr/>
          </p:nvSpPr>
          <p:spPr>
            <a:xfrm>
              <a:off x="2865842" y="2974463"/>
              <a:ext cx="668698" cy="668697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22" name="Google Colab"/>
            <p:cNvSpPr txBox="1"/>
            <p:nvPr/>
          </p:nvSpPr>
          <p:spPr>
            <a:xfrm>
              <a:off x="2244909" y="4254540"/>
              <a:ext cx="1910563" cy="29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Google Colab</a:t>
              </a:r>
            </a:p>
          </p:txBody>
        </p:sp>
      </p:grpSp>
      <p:sp>
        <p:nvSpPr>
          <p:cNvPr id="124" name="Straight Connector 3"/>
          <p:cNvSpPr/>
          <p:nvPr/>
        </p:nvSpPr>
        <p:spPr>
          <a:xfrm>
            <a:off x="8276252" y="1838325"/>
            <a:ext cx="1101013" cy="0"/>
          </a:xfrm>
          <a:prstGeom prst="line">
            <a:avLst/>
          </a:prstGeom>
          <a:ln w="571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: Shape 45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Freeform: Shape 47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How do I work with Python?</a:t>
            </a:r>
          </a:p>
        </p:txBody>
      </p:sp>
      <p:grpSp>
        <p:nvGrpSpPr>
          <p:cNvPr id="141" name="Content Placeholder 2"/>
          <p:cNvGrpSpPr/>
          <p:nvPr/>
        </p:nvGrpSpPr>
        <p:grpSpPr>
          <a:xfrm>
            <a:off x="6734958" y="1191483"/>
            <a:ext cx="4155473" cy="4904077"/>
            <a:chOff x="0" y="0"/>
            <a:chExt cx="4155471" cy="4904075"/>
          </a:xfrm>
        </p:grpSpPr>
        <p:sp>
          <p:nvSpPr>
            <p:cNvPr id="129" name="Circle"/>
            <p:cNvSpPr/>
            <p:nvPr/>
          </p:nvSpPr>
          <p:spPr>
            <a:xfrm>
              <a:off x="372559" y="0"/>
              <a:ext cx="1165444" cy="116544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0" name="Square"/>
            <p:cNvSpPr/>
            <p:nvPr/>
          </p:nvSpPr>
          <p:spPr>
            <a:xfrm>
              <a:off x="620932" y="248373"/>
              <a:ext cx="668697" cy="668697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1" name="Setting up Python"/>
            <p:cNvSpPr txBox="1"/>
            <p:nvPr/>
          </p:nvSpPr>
          <p:spPr>
            <a:xfrm>
              <a:off x="0" y="1528450"/>
              <a:ext cx="1910562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Setting up Python</a:t>
              </a:r>
            </a:p>
          </p:txBody>
        </p:sp>
        <p:sp>
          <p:nvSpPr>
            <p:cNvPr id="132" name="Circle"/>
            <p:cNvSpPr/>
            <p:nvPr/>
          </p:nvSpPr>
          <p:spPr>
            <a:xfrm>
              <a:off x="2617469" y="0"/>
              <a:ext cx="1165444" cy="116544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3" name="Square"/>
            <p:cNvSpPr/>
            <p:nvPr/>
          </p:nvSpPr>
          <p:spPr>
            <a:xfrm>
              <a:off x="2865842" y="248373"/>
              <a:ext cx="668698" cy="668697"/>
            </a:xfrm>
            <a:prstGeom prst="rect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4" name="Virtual Environments"/>
            <p:cNvSpPr txBox="1"/>
            <p:nvPr/>
          </p:nvSpPr>
          <p:spPr>
            <a:xfrm>
              <a:off x="2244909" y="1528450"/>
              <a:ext cx="1910563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Virtual Environments</a:t>
              </a:r>
            </a:p>
          </p:txBody>
        </p:sp>
        <p:sp>
          <p:nvSpPr>
            <p:cNvPr id="135" name="Circle"/>
            <p:cNvSpPr/>
            <p:nvPr/>
          </p:nvSpPr>
          <p:spPr>
            <a:xfrm>
              <a:off x="372559" y="2726090"/>
              <a:ext cx="1165444" cy="11654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6" name="Square"/>
            <p:cNvSpPr/>
            <p:nvPr/>
          </p:nvSpPr>
          <p:spPr>
            <a:xfrm>
              <a:off x="620932" y="2974463"/>
              <a:ext cx="668697" cy="668697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7" name="Jupyter Notebooks"/>
            <p:cNvSpPr txBox="1"/>
            <p:nvPr/>
          </p:nvSpPr>
          <p:spPr>
            <a:xfrm>
              <a:off x="0" y="4254540"/>
              <a:ext cx="1910562" cy="649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Jupyter Notebooks</a:t>
              </a:r>
            </a:p>
          </p:txBody>
        </p:sp>
        <p:sp>
          <p:nvSpPr>
            <p:cNvPr id="138" name="Circle"/>
            <p:cNvSpPr/>
            <p:nvPr/>
          </p:nvSpPr>
          <p:spPr>
            <a:xfrm>
              <a:off x="2617469" y="2726090"/>
              <a:ext cx="1165444" cy="1165443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9" name="Square"/>
            <p:cNvSpPr/>
            <p:nvPr/>
          </p:nvSpPr>
          <p:spPr>
            <a:xfrm>
              <a:off x="2865842" y="2974463"/>
              <a:ext cx="668698" cy="668697"/>
            </a:xfrm>
            <a:prstGeom prst="rect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0" name="Google Colab"/>
            <p:cNvSpPr txBox="1"/>
            <p:nvPr/>
          </p:nvSpPr>
          <p:spPr>
            <a:xfrm>
              <a:off x="2244909" y="4254540"/>
              <a:ext cx="1910563" cy="293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977900">
                <a:spcBef>
                  <a:spcPts val="900"/>
                </a:spcBef>
                <a:defRPr cap="all" sz="2200"/>
              </a:lvl1pPr>
            </a:lstStyle>
            <a:p>
              <a:pPr/>
              <a:r>
                <a:t>Google Colab</a:t>
              </a:r>
            </a:p>
          </p:txBody>
        </p:sp>
      </p:grpSp>
      <p:sp>
        <p:nvSpPr>
          <p:cNvPr id="142" name="Straight Connector 3"/>
          <p:cNvSpPr/>
          <p:nvPr/>
        </p:nvSpPr>
        <p:spPr>
          <a:xfrm>
            <a:off x="8276252" y="1838325"/>
            <a:ext cx="1101013" cy="0"/>
          </a:xfrm>
          <a:prstGeom prst="line">
            <a:avLst/>
          </a:prstGeom>
          <a:ln w="571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Rectangle 2"/>
          <p:cNvSpPr/>
          <p:nvPr/>
        </p:nvSpPr>
        <p:spPr>
          <a:xfrm>
            <a:off x="8852337" y="3657599"/>
            <a:ext cx="2159877" cy="2695905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: Shape 8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Freeform: Shape 10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Setting up Python</a:t>
            </a:r>
          </a:p>
        </p:txBody>
      </p:sp>
      <p:grpSp>
        <p:nvGrpSpPr>
          <p:cNvPr id="160" name="Content Placeholder 2"/>
          <p:cNvGrpSpPr/>
          <p:nvPr/>
        </p:nvGrpSpPr>
        <p:grpSpPr>
          <a:xfrm>
            <a:off x="6143707" y="1294519"/>
            <a:ext cx="5337976" cy="4770019"/>
            <a:chOff x="0" y="0"/>
            <a:chExt cx="5337974" cy="4770018"/>
          </a:xfrm>
        </p:grpSpPr>
        <p:grpSp>
          <p:nvGrpSpPr>
            <p:cNvPr id="150" name="Group"/>
            <p:cNvGrpSpPr/>
            <p:nvPr/>
          </p:nvGrpSpPr>
          <p:grpSpPr>
            <a:xfrm>
              <a:off x="0" y="309960"/>
              <a:ext cx="5337975" cy="1918350"/>
              <a:chOff x="0" y="0"/>
              <a:chExt cx="5337974" cy="1918349"/>
            </a:xfrm>
          </p:grpSpPr>
          <p:sp>
            <p:nvSpPr>
              <p:cNvPr id="148" name="Rectangle"/>
              <p:cNvSpPr/>
              <p:nvPr/>
            </p:nvSpPr>
            <p:spPr>
              <a:xfrm>
                <a:off x="0" y="0"/>
                <a:ext cx="5337975" cy="191835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400"/>
                  </a:spcBef>
                  <a:defRPr sz="2100"/>
                </a:pPr>
              </a:p>
            </p:txBody>
          </p:sp>
          <p:sp>
            <p:nvSpPr>
              <p:cNvPr id="149" name="Your own local installation…"/>
              <p:cNvSpPr txBox="1"/>
              <p:nvPr/>
            </p:nvSpPr>
            <p:spPr>
              <a:xfrm>
                <a:off x="264933" y="288035"/>
                <a:ext cx="4808108" cy="16232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9352" tIns="149352" rIns="149352" bIns="149352" numCol="1" anchor="t">
                <a:spAutoFit/>
              </a:bodyPr>
              <a:lstStyle/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100"/>
                </a:pPr>
                <a:r>
                  <a:t>Your </a:t>
                </a:r>
                <a:r>
                  <a:rPr b="1"/>
                  <a:t>own local </a:t>
                </a:r>
                <a:r>
                  <a:t>installation</a:t>
                </a:r>
                <a:endParaRPr sz="2400"/>
              </a:p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100"/>
                </a:pPr>
                <a:r>
                  <a:t>Easy </a:t>
                </a:r>
                <a:r>
                  <a:rPr b="1"/>
                  <a:t>access to data</a:t>
                </a:r>
                <a:r>
                  <a:t> stored locally</a:t>
                </a:r>
                <a:endParaRPr sz="2400"/>
              </a:p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100"/>
                </a:pPr>
                <a:r>
                  <a:t>More </a:t>
                </a:r>
                <a:r>
                  <a:rPr b="1"/>
                  <a:t>control</a:t>
                </a:r>
                <a:r>
                  <a:t> over installed versions</a:t>
                </a:r>
                <a:endParaRPr sz="2400"/>
              </a:p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b="1" sz="2100"/>
                </a:pPr>
                <a:r>
                  <a:t>Not</a:t>
                </a:r>
                <a:r>
                  <a:rPr b="0"/>
                  <a:t> </a:t>
                </a:r>
                <a:r>
                  <a:t>difficult</a:t>
                </a:r>
                <a:r>
                  <a:rPr b="0"/>
                  <a:t> if done </a:t>
                </a:r>
                <a:r>
                  <a:t>right</a:t>
                </a:r>
              </a:p>
            </p:txBody>
          </p:sp>
        </p:grpSp>
        <p:grpSp>
          <p:nvGrpSpPr>
            <p:cNvPr id="153" name="Group"/>
            <p:cNvGrpSpPr/>
            <p:nvPr/>
          </p:nvGrpSpPr>
          <p:grpSpPr>
            <a:xfrm>
              <a:off x="266897" y="0"/>
              <a:ext cx="3736583" cy="619921"/>
              <a:chOff x="0" y="0"/>
              <a:chExt cx="3736582" cy="619920"/>
            </a:xfrm>
          </p:grpSpPr>
          <p:sp>
            <p:nvSpPr>
              <p:cNvPr id="151" name="Rounded Rectangle"/>
              <p:cNvSpPr/>
              <p:nvPr/>
            </p:nvSpPr>
            <p:spPr>
              <a:xfrm>
                <a:off x="0" y="0"/>
                <a:ext cx="3736583" cy="61992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Pros:"/>
              <p:cNvSpPr txBox="1"/>
              <p:nvPr/>
            </p:nvSpPr>
            <p:spPr>
              <a:xfrm>
                <a:off x="171496" y="174290"/>
                <a:ext cx="3393591" cy="271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b="1" sz="2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Pros:</a:t>
                </a:r>
              </a:p>
            </p:txBody>
          </p:sp>
        </p:grpSp>
        <p:grpSp>
          <p:nvGrpSpPr>
            <p:cNvPr id="156" name="Group"/>
            <p:cNvGrpSpPr/>
            <p:nvPr/>
          </p:nvGrpSpPr>
          <p:grpSpPr>
            <a:xfrm>
              <a:off x="0" y="2651669"/>
              <a:ext cx="5337975" cy="2118350"/>
              <a:chOff x="0" y="0"/>
              <a:chExt cx="5337974" cy="2118349"/>
            </a:xfrm>
          </p:grpSpPr>
          <p:sp>
            <p:nvSpPr>
              <p:cNvPr id="154" name="Rectangle"/>
              <p:cNvSpPr/>
              <p:nvPr/>
            </p:nvSpPr>
            <p:spPr>
              <a:xfrm>
                <a:off x="0" y="0"/>
                <a:ext cx="5337975" cy="2116801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400"/>
                  </a:spcBef>
                  <a:defRPr sz="2100"/>
                </a:pPr>
              </a:p>
            </p:txBody>
          </p:sp>
          <p:sp>
            <p:nvSpPr>
              <p:cNvPr id="155" name="May require solving issues (sometimes obscure) if incorrectly installed…"/>
              <p:cNvSpPr txBox="1"/>
              <p:nvPr/>
            </p:nvSpPr>
            <p:spPr>
              <a:xfrm>
                <a:off x="264933" y="288036"/>
                <a:ext cx="4808108" cy="18303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9352" tIns="149352" rIns="149352" bIns="149352" numCol="1" anchor="t">
                <a:spAutoFit/>
              </a:bodyPr>
              <a:lstStyle/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100"/>
                </a:pPr>
                <a:r>
                  <a:t>May require solving </a:t>
                </a:r>
                <a:r>
                  <a:rPr b="1"/>
                  <a:t>issues </a:t>
                </a:r>
                <a:r>
                  <a:t>(sometimes obscure) if </a:t>
                </a:r>
                <a:r>
                  <a:rPr b="1"/>
                  <a:t>incorrectly installed</a:t>
                </a:r>
              </a:p>
              <a:p>
                <a:pPr lvl="1" marL="228600" indent="-228600" defTabSz="9334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100"/>
                </a:pPr>
                <a:r>
                  <a:t>Each </a:t>
                </a:r>
                <a:r>
                  <a:rPr b="1"/>
                  <a:t>Operating System </a:t>
                </a:r>
                <a:r>
                  <a:t>(Windows, MacOS, Linux, …) may require </a:t>
                </a:r>
                <a:r>
                  <a:rPr b="1"/>
                  <a:t>specific</a:t>
                </a:r>
                <a:r>
                  <a:t> </a:t>
                </a:r>
                <a:r>
                  <a:rPr b="1"/>
                  <a:t>steps</a:t>
                </a:r>
              </a:p>
            </p:txBody>
          </p:sp>
        </p:grpSp>
        <p:grpSp>
          <p:nvGrpSpPr>
            <p:cNvPr id="159" name="Group"/>
            <p:cNvGrpSpPr/>
            <p:nvPr/>
          </p:nvGrpSpPr>
          <p:grpSpPr>
            <a:xfrm>
              <a:off x="266897" y="2341709"/>
              <a:ext cx="3736583" cy="619921"/>
              <a:chOff x="0" y="0"/>
              <a:chExt cx="3736582" cy="619920"/>
            </a:xfrm>
          </p:grpSpPr>
          <p:sp>
            <p:nvSpPr>
              <p:cNvPr id="157" name="Rounded Rectangle"/>
              <p:cNvSpPr/>
              <p:nvPr/>
            </p:nvSpPr>
            <p:spPr>
              <a:xfrm>
                <a:off x="0" y="0"/>
                <a:ext cx="3736583" cy="619921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ts val="1100"/>
                  </a:spcBef>
                  <a:defRPr sz="21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8" name="Cons:"/>
              <p:cNvSpPr txBox="1"/>
              <p:nvPr/>
            </p:nvSpPr>
            <p:spPr>
              <a:xfrm>
                <a:off x="171496" y="174290"/>
                <a:ext cx="3393591" cy="2713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933450">
                  <a:lnSpc>
                    <a:spcPct val="90000"/>
                  </a:lnSpc>
                  <a:spcBef>
                    <a:spcPts val="800"/>
                  </a:spcBef>
                  <a:defRPr b="1" sz="2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Cons:</a:t>
                </a:r>
              </a:p>
            </p:txBody>
          </p:sp>
        </p:grpSp>
      </p:grpSp>
      <p:sp>
        <p:nvSpPr>
          <p:cNvPr id="161" name="Oval 20"/>
          <p:cNvSpPr/>
          <p:nvPr/>
        </p:nvSpPr>
        <p:spPr>
          <a:xfrm>
            <a:off x="1366151" y="3014910"/>
            <a:ext cx="1165444" cy="116544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Rectangle 22"/>
          <p:cNvSpPr/>
          <p:nvPr/>
        </p:nvSpPr>
        <p:spPr>
          <a:xfrm>
            <a:off x="1614524" y="3263284"/>
            <a:ext cx="668698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Freeform: Shape 29"/>
          <p:cNvSpPr/>
          <p:nvPr/>
        </p:nvSpPr>
        <p:spPr>
          <a:xfrm flipV="1">
            <a:off x="0" y="-478"/>
            <a:ext cx="6754319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Freeform: Shape 31"/>
          <p:cNvSpPr/>
          <p:nvPr/>
        </p:nvSpPr>
        <p:spPr>
          <a:xfrm flipV="1">
            <a:off x="1" y="-478"/>
            <a:ext cx="5953781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/>
            <a:r>
              <a:t>Setting up Python</a:t>
            </a:r>
          </a:p>
        </p:txBody>
      </p:sp>
      <p:sp>
        <p:nvSpPr>
          <p:cNvPr id="168" name="Oval 9"/>
          <p:cNvSpPr/>
          <p:nvPr/>
        </p:nvSpPr>
        <p:spPr>
          <a:xfrm>
            <a:off x="1366151" y="3014910"/>
            <a:ext cx="1165444" cy="116544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Rectangle 10"/>
          <p:cNvSpPr/>
          <p:nvPr/>
        </p:nvSpPr>
        <p:spPr>
          <a:xfrm>
            <a:off x="1614524" y="3263284"/>
            <a:ext cx="668698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0" name="Rectangle 12"/>
          <p:cNvSpPr/>
          <p:nvPr/>
        </p:nvSpPr>
        <p:spPr>
          <a:xfrm>
            <a:off x="10785302" y="1095433"/>
            <a:ext cx="628073" cy="201353"/>
          </a:xfrm>
          <a:prstGeom prst="rect">
            <a:avLst/>
          </a:prstGeom>
          <a:solidFill>
            <a:srgbClr val="B4C7E7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TextBox 4"/>
          <p:cNvSpPr txBox="1"/>
          <p:nvPr/>
        </p:nvSpPr>
        <p:spPr>
          <a:xfrm>
            <a:off x="6388330" y="714894"/>
            <a:ext cx="530352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t>Installation: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Miniconda: </a:t>
            </a:r>
            <a:r>
              <a:rPr b="0"/>
              <a:t>a free minimal installer for </a:t>
            </a:r>
            <a:r>
              <a:t>conda</a:t>
            </a:r>
          </a:p>
        </p:txBody>
      </p:sp>
      <p:sp>
        <p:nvSpPr>
          <p:cNvPr id="172" name="TextBox 6"/>
          <p:cNvSpPr txBox="1"/>
          <p:nvPr/>
        </p:nvSpPr>
        <p:spPr>
          <a:xfrm>
            <a:off x="9326878" y="1551870"/>
            <a:ext cx="2676700" cy="1204725"/>
          </a:xfrm>
          <a:prstGeom prst="rect">
            <a:avLst/>
          </a:prstGeom>
          <a:solidFill>
            <a:srgbClr val="DAE3F3"/>
          </a:solidFill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an open source </a:t>
            </a:r>
            <a:r>
              <a:rPr b="1"/>
              <a:t>package management system </a:t>
            </a:r>
            <a:r>
              <a:t>that quickly </a:t>
            </a:r>
            <a:r>
              <a:rPr b="1"/>
              <a:t>installs</a:t>
            </a:r>
            <a:r>
              <a:t>, </a:t>
            </a:r>
            <a:r>
              <a:rPr b="1"/>
              <a:t>runs</a:t>
            </a:r>
            <a:r>
              <a:t> and </a:t>
            </a:r>
            <a:r>
              <a:rPr b="1"/>
              <a:t>updates</a:t>
            </a:r>
            <a:r>
              <a:t> packages and their dependencies. Runs on </a:t>
            </a:r>
            <a:r>
              <a:rPr b="1"/>
              <a:t>Windows</a:t>
            </a:r>
            <a:r>
              <a:t>, </a:t>
            </a:r>
            <a:r>
              <a:rPr b="1"/>
              <a:t>macOS</a:t>
            </a:r>
            <a:r>
              <a:t> and </a:t>
            </a:r>
            <a:r>
              <a:rPr b="1"/>
              <a:t>linux</a:t>
            </a:r>
            <a:r>
              <a:t>.</a:t>
            </a:r>
          </a:p>
        </p:txBody>
      </p:sp>
      <p:sp>
        <p:nvSpPr>
          <p:cNvPr id="173" name="Straight Arrow Connector 11"/>
          <p:cNvSpPr/>
          <p:nvPr/>
        </p:nvSpPr>
        <p:spPr>
          <a:xfrm>
            <a:off x="11080864" y="1296784"/>
            <a:ext cx="1" cy="255087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TextBox 17"/>
          <p:cNvSpPr txBox="1"/>
          <p:nvPr/>
        </p:nvSpPr>
        <p:spPr>
          <a:xfrm>
            <a:off x="7190680" y="3033994"/>
            <a:ext cx="45649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/>
            </a:lvl1pPr>
          </a:lstStyle>
          <a:p>
            <a:pPr/>
            <a:r>
              <a:t>https://docs.conda.io/en/latest/miniconda.html</a:t>
            </a:r>
          </a:p>
        </p:txBody>
      </p:sp>
      <p:sp>
        <p:nvSpPr>
          <p:cNvPr id="175" name="TextBox 18"/>
          <p:cNvSpPr txBox="1"/>
          <p:nvPr/>
        </p:nvSpPr>
        <p:spPr>
          <a:xfrm>
            <a:off x="6388330" y="3417030"/>
            <a:ext cx="5303521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Find your Operating System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Download Python 3.8 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Install it following the steps and make sure to check:</a:t>
            </a:r>
          </a:p>
        </p:txBody>
      </p:sp>
      <p:pic>
        <p:nvPicPr>
          <p:cNvPr id="17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9970" y="4321655"/>
            <a:ext cx="3133898" cy="244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Rectangle 14"/>
          <p:cNvSpPr/>
          <p:nvPr/>
        </p:nvSpPr>
        <p:spPr>
          <a:xfrm>
            <a:off x="8246225" y="5025628"/>
            <a:ext cx="2676700" cy="59377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Freeform: Shape 29"/>
          <p:cNvSpPr/>
          <p:nvPr/>
        </p:nvSpPr>
        <p:spPr>
          <a:xfrm flipV="1">
            <a:off x="0" y="-478"/>
            <a:ext cx="6754319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Freeform: Shape 31"/>
          <p:cNvSpPr/>
          <p:nvPr/>
        </p:nvSpPr>
        <p:spPr>
          <a:xfrm flipV="1">
            <a:off x="1" y="-478"/>
            <a:ext cx="5953781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2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/>
            <a:r>
              <a:t>Setting up Python</a:t>
            </a:r>
          </a:p>
        </p:txBody>
      </p:sp>
      <p:sp>
        <p:nvSpPr>
          <p:cNvPr id="183" name="Oval 9"/>
          <p:cNvSpPr/>
          <p:nvPr/>
        </p:nvSpPr>
        <p:spPr>
          <a:xfrm>
            <a:off x="1366151" y="3014910"/>
            <a:ext cx="1165444" cy="116544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4" name="Rectangle 10"/>
          <p:cNvSpPr/>
          <p:nvPr/>
        </p:nvSpPr>
        <p:spPr>
          <a:xfrm>
            <a:off x="1614524" y="3263284"/>
            <a:ext cx="668698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Rectangle 12"/>
          <p:cNvSpPr/>
          <p:nvPr/>
        </p:nvSpPr>
        <p:spPr>
          <a:xfrm>
            <a:off x="10785302" y="1095433"/>
            <a:ext cx="628073" cy="201353"/>
          </a:xfrm>
          <a:prstGeom prst="rect">
            <a:avLst/>
          </a:prstGeom>
          <a:solidFill>
            <a:srgbClr val="B4C7E7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TextBox 4"/>
          <p:cNvSpPr txBox="1"/>
          <p:nvPr/>
        </p:nvSpPr>
        <p:spPr>
          <a:xfrm>
            <a:off x="6388330" y="714894"/>
            <a:ext cx="530352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t>Installation: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Miniconda: </a:t>
            </a:r>
            <a:r>
              <a:rPr b="0"/>
              <a:t>a free minimal installer for </a:t>
            </a:r>
            <a:r>
              <a:t>conda</a:t>
            </a:r>
          </a:p>
        </p:txBody>
      </p:sp>
      <p:sp>
        <p:nvSpPr>
          <p:cNvPr id="187" name="TextBox 6"/>
          <p:cNvSpPr txBox="1"/>
          <p:nvPr/>
        </p:nvSpPr>
        <p:spPr>
          <a:xfrm>
            <a:off x="9326878" y="1551870"/>
            <a:ext cx="2676700" cy="1204725"/>
          </a:xfrm>
          <a:prstGeom prst="rect">
            <a:avLst/>
          </a:prstGeom>
          <a:solidFill>
            <a:srgbClr val="DAE3F3"/>
          </a:solidFill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t>an open source </a:t>
            </a:r>
            <a:r>
              <a:rPr b="1"/>
              <a:t>package management system </a:t>
            </a:r>
            <a:r>
              <a:t>that quickly </a:t>
            </a:r>
            <a:r>
              <a:rPr b="1"/>
              <a:t>installs</a:t>
            </a:r>
            <a:r>
              <a:t>, </a:t>
            </a:r>
            <a:r>
              <a:rPr b="1"/>
              <a:t>runs</a:t>
            </a:r>
            <a:r>
              <a:t> and </a:t>
            </a:r>
            <a:r>
              <a:rPr b="1"/>
              <a:t>updates</a:t>
            </a:r>
            <a:r>
              <a:t> packages and their dependencies. Runs on </a:t>
            </a:r>
            <a:r>
              <a:rPr b="1"/>
              <a:t>Windows</a:t>
            </a:r>
            <a:r>
              <a:t>, </a:t>
            </a:r>
            <a:r>
              <a:rPr b="1"/>
              <a:t>macOS</a:t>
            </a:r>
            <a:r>
              <a:t> and </a:t>
            </a:r>
            <a:r>
              <a:rPr b="1"/>
              <a:t>linux</a:t>
            </a:r>
            <a:r>
              <a:t>.</a:t>
            </a:r>
          </a:p>
        </p:txBody>
      </p:sp>
      <p:sp>
        <p:nvSpPr>
          <p:cNvPr id="188" name="Straight Arrow Connector 11"/>
          <p:cNvSpPr/>
          <p:nvPr/>
        </p:nvSpPr>
        <p:spPr>
          <a:xfrm>
            <a:off x="11080864" y="1296784"/>
            <a:ext cx="1" cy="255087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TextBox 17"/>
          <p:cNvSpPr txBox="1"/>
          <p:nvPr/>
        </p:nvSpPr>
        <p:spPr>
          <a:xfrm>
            <a:off x="7190680" y="3033994"/>
            <a:ext cx="45649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/>
            </a:lvl1pPr>
          </a:lstStyle>
          <a:p>
            <a:pPr/>
            <a:r>
              <a:t>https://docs.conda.io/en/latest/miniconda.html</a:t>
            </a:r>
          </a:p>
        </p:txBody>
      </p:sp>
      <p:sp>
        <p:nvSpPr>
          <p:cNvPr id="190" name="TextBox 18"/>
          <p:cNvSpPr txBox="1"/>
          <p:nvPr/>
        </p:nvSpPr>
        <p:spPr>
          <a:xfrm>
            <a:off x="6388330" y="3417030"/>
            <a:ext cx="5303521" cy="1209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Find your Operating System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Download Python 3.8 </a:t>
            </a:r>
            <a:endParaRPr>
              <a:solidFill>
                <a:srgbClr val="FFFFFF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Install it following the steps and make sure to check:</a:t>
            </a:r>
          </a:p>
        </p:txBody>
      </p:sp>
      <p:pic>
        <p:nvPicPr>
          <p:cNvPr id="19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79970" y="4321655"/>
            <a:ext cx="3133898" cy="244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angle 14"/>
          <p:cNvSpPr/>
          <p:nvPr/>
        </p:nvSpPr>
        <p:spPr>
          <a:xfrm>
            <a:off x="8246225" y="5025628"/>
            <a:ext cx="2676700" cy="59377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7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Freeform: Shape 9"/>
          <p:cNvSpPr/>
          <p:nvPr/>
        </p:nvSpPr>
        <p:spPr>
          <a:xfrm flipV="1">
            <a:off x="-1" y="-1"/>
            <a:ext cx="6356350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Freeform: Shape 11"/>
          <p:cNvSpPr/>
          <p:nvPr/>
        </p:nvSpPr>
        <p:spPr>
          <a:xfrm flipV="1">
            <a:off x="-1" y="-1"/>
            <a:ext cx="5979592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Title 1"/>
          <p:cNvSpPr txBox="1"/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Virtual Environments</a:t>
            </a:r>
          </a:p>
        </p:txBody>
      </p:sp>
      <p:sp>
        <p:nvSpPr>
          <p:cNvPr id="198" name="Content Placeholder 2"/>
          <p:cNvSpPr txBox="1"/>
          <p:nvPr>
            <p:ph type="body" sz="half" idx="1"/>
          </p:nvPr>
        </p:nvSpPr>
        <p:spPr>
          <a:xfrm>
            <a:off x="6212409" y="704087"/>
            <a:ext cx="5135295" cy="5248657"/>
          </a:xfrm>
          <a:prstGeom prst="rect">
            <a:avLst/>
          </a:prstGeom>
        </p:spPr>
        <p:txBody>
          <a:bodyPr/>
          <a:lstStyle/>
          <a:p>
            <a:pPr>
              <a:defRPr b="1" sz="1700"/>
            </a:pPr>
            <a:r>
              <a:t>Python apps</a:t>
            </a:r>
            <a:r>
              <a:rPr b="0"/>
              <a:t> will often use </a:t>
            </a:r>
            <a:r>
              <a:t>packages and modules</a:t>
            </a:r>
            <a:r>
              <a:rPr b="0"/>
              <a:t> that are </a:t>
            </a:r>
            <a:r>
              <a:t>not part of the standard library</a:t>
            </a:r>
          </a:p>
          <a:p>
            <a:pPr>
              <a:defRPr sz="1700">
                <a:solidFill>
                  <a:srgbClr val="222222"/>
                </a:solidFill>
              </a:defRPr>
            </a:pPr>
            <a:r>
              <a:t>Apps sometimes need a </a:t>
            </a:r>
            <a:r>
              <a:rPr b="1"/>
              <a:t>specific version of a library</a:t>
            </a:r>
            <a:endParaRPr b="1"/>
          </a:p>
          <a:p>
            <a:pPr>
              <a:defRPr sz="1700"/>
            </a:pPr>
            <a:r>
              <a:t>This means,</a:t>
            </a:r>
            <a:r>
              <a:rPr b="1"/>
              <a:t> one single Python installation may not meet the requirements of every application</a:t>
            </a:r>
            <a:endParaRPr b="1"/>
          </a:p>
          <a:p>
            <a:pPr>
              <a:defRPr b="1" sz="1700"/>
            </a:pPr>
          </a:p>
          <a:p>
            <a:pPr>
              <a:defRPr b="1" sz="1700"/>
            </a:pPr>
          </a:p>
          <a:p>
            <a:pPr>
              <a:defRPr b="1" sz="1700"/>
            </a:pPr>
          </a:p>
          <a:p>
            <a:pPr>
              <a:defRPr b="1" sz="1700"/>
            </a:pPr>
          </a:p>
          <a:p>
            <a:pPr>
              <a:defRPr b="1" sz="1700"/>
            </a:pPr>
          </a:p>
          <a:p>
            <a:pPr>
              <a:defRPr sz="1700"/>
            </a:pPr>
            <a:r>
              <a:t>The </a:t>
            </a:r>
            <a:r>
              <a:rPr b="1"/>
              <a:t>solution</a:t>
            </a:r>
            <a:r>
              <a:t> is to </a:t>
            </a:r>
            <a:r>
              <a:rPr b="1"/>
              <a:t>create a virtual environment</a:t>
            </a:r>
            <a:r>
              <a:t>, a self-contained directory that contains </a:t>
            </a:r>
            <a:r>
              <a:rPr b="1"/>
              <a:t>a Python installation</a:t>
            </a:r>
            <a:r>
              <a:t> (version) and the </a:t>
            </a:r>
            <a:r>
              <a:rPr b="1"/>
              <a:t>necessary packages</a:t>
            </a:r>
          </a:p>
        </p:txBody>
      </p:sp>
      <p:sp>
        <p:nvSpPr>
          <p:cNvPr id="199" name="Oval 6"/>
          <p:cNvSpPr/>
          <p:nvPr/>
        </p:nvSpPr>
        <p:spPr>
          <a:xfrm>
            <a:off x="1741378" y="3107538"/>
            <a:ext cx="1165443" cy="11654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Rectangle 8"/>
          <p:cNvSpPr/>
          <p:nvPr/>
        </p:nvSpPr>
        <p:spPr>
          <a:xfrm>
            <a:off x="1989751" y="3355911"/>
            <a:ext cx="668697" cy="66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2" name="Group 33"/>
          <p:cNvGrpSpPr/>
          <p:nvPr/>
        </p:nvGrpSpPr>
        <p:grpSpPr>
          <a:xfrm>
            <a:off x="6574659" y="2238780"/>
            <a:ext cx="4410793" cy="1712074"/>
            <a:chOff x="0" y="0"/>
            <a:chExt cx="4410792" cy="1712073"/>
          </a:xfrm>
        </p:grpSpPr>
        <p:grpSp>
          <p:nvGrpSpPr>
            <p:cNvPr id="203" name="Rectangle: Rounded Corners 3"/>
            <p:cNvGrpSpPr/>
            <p:nvPr/>
          </p:nvGrpSpPr>
          <p:grpSpPr>
            <a:xfrm>
              <a:off x="-1" y="156765"/>
              <a:ext cx="731798" cy="424400"/>
              <a:chOff x="0" y="0"/>
              <a:chExt cx="731796" cy="424398"/>
            </a:xfrm>
          </p:grpSpPr>
          <p:sp>
            <p:nvSpPr>
              <p:cNvPr id="201" name="Rounded Rectangle"/>
              <p:cNvSpPr/>
              <p:nvPr/>
            </p:nvSpPr>
            <p:spPr>
              <a:xfrm>
                <a:off x="0" y="0"/>
                <a:ext cx="7317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2" name="App 1"/>
              <p:cNvSpPr txBox="1"/>
              <p:nvPr/>
            </p:nvSpPr>
            <p:spPr>
              <a:xfrm>
                <a:off x="66436" y="71799"/>
                <a:ext cx="598924" cy="280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1</a:t>
                </a:r>
              </a:p>
            </p:txBody>
          </p:sp>
        </p:grpSp>
        <p:grpSp>
          <p:nvGrpSpPr>
            <p:cNvPr id="206" name="Oval 4"/>
            <p:cNvGrpSpPr/>
            <p:nvPr/>
          </p:nvGrpSpPr>
          <p:grpSpPr>
            <a:xfrm>
              <a:off x="1226306" y="334193"/>
              <a:ext cx="1331697" cy="556303"/>
              <a:chOff x="0" y="0"/>
              <a:chExt cx="1331696" cy="556301"/>
            </a:xfrm>
          </p:grpSpPr>
          <p:sp>
            <p:nvSpPr>
              <p:cNvPr id="204" name="Oval"/>
              <p:cNvSpPr/>
              <p:nvPr/>
            </p:nvSpPr>
            <p:spPr>
              <a:xfrm>
                <a:off x="-1" y="0"/>
                <a:ext cx="1331698" cy="556302"/>
              </a:xfrm>
              <a:prstGeom prst="ellips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/>
                </a:pPr>
              </a:p>
            </p:txBody>
          </p:sp>
          <p:sp>
            <p:nvSpPr>
              <p:cNvPr id="205" name="Python 3.7"/>
              <p:cNvSpPr txBox="1"/>
              <p:nvPr/>
            </p:nvSpPr>
            <p:spPr>
              <a:xfrm>
                <a:off x="245504" y="23451"/>
                <a:ext cx="840687" cy="5093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/>
                </a:lvl1pPr>
              </a:lstStyle>
              <a:p>
                <a:pPr/>
                <a:r>
                  <a:t>Python 3.7</a:t>
                </a:r>
              </a:p>
            </p:txBody>
          </p:sp>
        </p:grpSp>
        <p:grpSp>
          <p:nvGrpSpPr>
            <p:cNvPr id="209" name="Diamond 5"/>
            <p:cNvGrpSpPr/>
            <p:nvPr/>
          </p:nvGrpSpPr>
          <p:grpSpPr>
            <a:xfrm>
              <a:off x="3157825" y="0"/>
              <a:ext cx="1252968" cy="662085"/>
              <a:chOff x="0" y="0"/>
              <a:chExt cx="1252967" cy="662084"/>
            </a:xfrm>
          </p:grpSpPr>
          <p:sp>
            <p:nvSpPr>
              <p:cNvPr id="207" name="Polygon"/>
              <p:cNvSpPr/>
              <p:nvPr/>
            </p:nvSpPr>
            <p:spPr>
              <a:xfrm>
                <a:off x="0" y="0"/>
                <a:ext cx="1252968" cy="662085"/>
              </a:xfrm>
              <a:prstGeom prst="diamond">
                <a:avLst/>
              </a:prstGeom>
              <a:noFill/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>
                    <a:solidFill>
                      <a:schemeClr val="accent2"/>
                    </a:solidFill>
                  </a:defRPr>
                </a:pPr>
              </a:p>
            </p:txBody>
          </p:sp>
          <p:sp>
            <p:nvSpPr>
              <p:cNvPr id="208" name="Pandas 1.0"/>
              <p:cNvSpPr txBox="1"/>
              <p:nvPr/>
            </p:nvSpPr>
            <p:spPr>
              <a:xfrm>
                <a:off x="363724" y="111639"/>
                <a:ext cx="525519" cy="438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chemeClr val="accent2"/>
                    </a:solidFill>
                  </a:defRPr>
                </a:lvl1pPr>
              </a:lstStyle>
              <a:p>
                <a:pPr/>
                <a:r>
                  <a:t>Pandas 1.0</a:t>
                </a:r>
              </a:p>
            </p:txBody>
          </p:sp>
        </p:grpSp>
        <p:grpSp>
          <p:nvGrpSpPr>
            <p:cNvPr id="212" name="Rectangle: Rounded Corners 10"/>
            <p:cNvGrpSpPr/>
            <p:nvPr/>
          </p:nvGrpSpPr>
          <p:grpSpPr>
            <a:xfrm>
              <a:off x="17078" y="673883"/>
              <a:ext cx="736597" cy="424400"/>
              <a:chOff x="0" y="0"/>
              <a:chExt cx="736596" cy="424398"/>
            </a:xfrm>
          </p:grpSpPr>
          <p:sp>
            <p:nvSpPr>
              <p:cNvPr id="210" name="Rounded Rectangle"/>
              <p:cNvSpPr/>
              <p:nvPr/>
            </p:nvSpPr>
            <p:spPr>
              <a:xfrm>
                <a:off x="0" y="0"/>
                <a:ext cx="7365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1" name="App 2"/>
              <p:cNvSpPr txBox="1"/>
              <p:nvPr/>
            </p:nvSpPr>
            <p:spPr>
              <a:xfrm>
                <a:off x="66436" y="71799"/>
                <a:ext cx="603724" cy="280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2</a:t>
                </a:r>
              </a:p>
            </p:txBody>
          </p:sp>
        </p:grpSp>
        <p:grpSp>
          <p:nvGrpSpPr>
            <p:cNvPr id="215" name="Diamond 27"/>
            <p:cNvGrpSpPr/>
            <p:nvPr/>
          </p:nvGrpSpPr>
          <p:grpSpPr>
            <a:xfrm>
              <a:off x="3148194" y="905255"/>
              <a:ext cx="1252968" cy="601896"/>
              <a:chOff x="0" y="0"/>
              <a:chExt cx="1252967" cy="601894"/>
            </a:xfrm>
          </p:grpSpPr>
          <p:sp>
            <p:nvSpPr>
              <p:cNvPr id="213" name="Polygon"/>
              <p:cNvSpPr/>
              <p:nvPr/>
            </p:nvSpPr>
            <p:spPr>
              <a:xfrm>
                <a:off x="0" y="0"/>
                <a:ext cx="1252968" cy="601895"/>
              </a:xfrm>
              <a:prstGeom prst="diamond">
                <a:avLst/>
              </a:prstGeom>
              <a:noFill/>
              <a:ln w="9525" cap="flat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200">
                    <a:solidFill>
                      <a:schemeClr val="accent5"/>
                    </a:solidFill>
                  </a:defRPr>
                </a:pPr>
              </a:p>
            </p:txBody>
          </p:sp>
          <p:sp>
            <p:nvSpPr>
              <p:cNvPr id="214" name="Pandas 0.25"/>
              <p:cNvSpPr txBox="1"/>
              <p:nvPr/>
            </p:nvSpPr>
            <p:spPr>
              <a:xfrm>
                <a:off x="363724" y="81545"/>
                <a:ext cx="525519" cy="4388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>
                    <a:solidFill>
                      <a:schemeClr val="accent5"/>
                    </a:solidFill>
                  </a:defRPr>
                </a:lvl1pPr>
              </a:lstStyle>
              <a:p>
                <a:pPr/>
                <a:r>
                  <a:t>Pandas 0.25</a:t>
                </a:r>
              </a:p>
            </p:txBody>
          </p:sp>
        </p:grpSp>
        <p:grpSp>
          <p:nvGrpSpPr>
            <p:cNvPr id="218" name="Rectangle: Rounded Corners 29"/>
            <p:cNvGrpSpPr/>
            <p:nvPr/>
          </p:nvGrpSpPr>
          <p:grpSpPr>
            <a:xfrm>
              <a:off x="626" y="1218715"/>
              <a:ext cx="736597" cy="424400"/>
              <a:chOff x="0" y="0"/>
              <a:chExt cx="736596" cy="424398"/>
            </a:xfrm>
          </p:grpSpPr>
          <p:sp>
            <p:nvSpPr>
              <p:cNvPr id="216" name="Rounded Rectangle"/>
              <p:cNvSpPr/>
              <p:nvPr/>
            </p:nvSpPr>
            <p:spPr>
              <a:xfrm>
                <a:off x="0" y="0"/>
                <a:ext cx="7365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7" name="App 3"/>
              <p:cNvSpPr txBox="1"/>
              <p:nvPr/>
            </p:nvSpPr>
            <p:spPr>
              <a:xfrm>
                <a:off x="66436" y="71799"/>
                <a:ext cx="603724" cy="2808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3</a:t>
                </a:r>
              </a:p>
            </p:txBody>
          </p:sp>
        </p:grpSp>
        <p:grpSp>
          <p:nvGrpSpPr>
            <p:cNvPr id="221" name="Oval 30"/>
            <p:cNvGrpSpPr/>
            <p:nvPr/>
          </p:nvGrpSpPr>
          <p:grpSpPr>
            <a:xfrm>
              <a:off x="1226306" y="1155771"/>
              <a:ext cx="1331697" cy="556303"/>
              <a:chOff x="0" y="0"/>
              <a:chExt cx="1331696" cy="556301"/>
            </a:xfrm>
          </p:grpSpPr>
          <p:sp>
            <p:nvSpPr>
              <p:cNvPr id="219" name="Oval"/>
              <p:cNvSpPr/>
              <p:nvPr/>
            </p:nvSpPr>
            <p:spPr>
              <a:xfrm>
                <a:off x="-1" y="0"/>
                <a:ext cx="1331698" cy="556302"/>
              </a:xfrm>
              <a:prstGeom prst="ellipse">
                <a:avLst/>
              </a:prstGeom>
              <a:noFill/>
              <a:ln w="9525" cap="flat">
                <a:solidFill>
                  <a:srgbClr val="AFABAB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767171"/>
                    </a:solidFill>
                  </a:defRPr>
                </a:pPr>
              </a:p>
            </p:txBody>
          </p:sp>
          <p:sp>
            <p:nvSpPr>
              <p:cNvPr id="220" name="Python 3.8"/>
              <p:cNvSpPr txBox="1"/>
              <p:nvPr/>
            </p:nvSpPr>
            <p:spPr>
              <a:xfrm>
                <a:off x="245504" y="23451"/>
                <a:ext cx="840687" cy="5093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767171"/>
                    </a:solidFill>
                  </a:defRPr>
                </a:lvl1pPr>
              </a:lstStyle>
              <a:p>
                <a:pPr/>
                <a:r>
                  <a:t>Python 3.8</a:t>
                </a:r>
              </a:p>
            </p:txBody>
          </p:sp>
        </p:grpSp>
      </p:grpSp>
      <p:sp>
        <p:nvSpPr>
          <p:cNvPr id="223" name="Straight Connector 46"/>
          <p:cNvSpPr/>
          <p:nvPr/>
        </p:nvSpPr>
        <p:spPr>
          <a:xfrm>
            <a:off x="7306457" y="2607746"/>
            <a:ext cx="494510" cy="243379"/>
          </a:xfrm>
          <a:prstGeom prst="line">
            <a:avLst/>
          </a:prstGeom>
          <a:ln w="38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Straight Connector 50"/>
          <p:cNvSpPr/>
          <p:nvPr/>
        </p:nvSpPr>
        <p:spPr>
          <a:xfrm flipV="1">
            <a:off x="9132661" y="2569822"/>
            <a:ext cx="599824" cy="281302"/>
          </a:xfrm>
          <a:prstGeom prst="line">
            <a:avLst/>
          </a:prstGeom>
          <a:ln w="38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Straight Connector 53"/>
          <p:cNvSpPr/>
          <p:nvPr/>
        </p:nvSpPr>
        <p:spPr>
          <a:xfrm flipV="1">
            <a:off x="7328334" y="2851124"/>
            <a:ext cx="472634" cy="273740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Straight Connector 55"/>
          <p:cNvSpPr/>
          <p:nvPr/>
        </p:nvSpPr>
        <p:spPr>
          <a:xfrm>
            <a:off x="9132661" y="2851124"/>
            <a:ext cx="590193" cy="593861"/>
          </a:xfrm>
          <a:prstGeom prst="line">
            <a:avLst/>
          </a:prstGeom>
          <a:ln w="381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Straight Connector 57"/>
          <p:cNvSpPr/>
          <p:nvPr/>
        </p:nvSpPr>
        <p:spPr>
          <a:xfrm>
            <a:off x="7311883" y="3669694"/>
            <a:ext cx="489085" cy="3008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Straight Connector 59"/>
          <p:cNvSpPr/>
          <p:nvPr/>
        </p:nvSpPr>
        <p:spPr>
          <a:xfrm flipV="1">
            <a:off x="9132661" y="3444983"/>
            <a:ext cx="590193" cy="227719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1" name="Group 102"/>
          <p:cNvGrpSpPr/>
          <p:nvPr/>
        </p:nvGrpSpPr>
        <p:grpSpPr>
          <a:xfrm>
            <a:off x="6460357" y="4963345"/>
            <a:ext cx="4639398" cy="1501496"/>
            <a:chOff x="0" y="0"/>
            <a:chExt cx="4639396" cy="1501494"/>
          </a:xfrm>
        </p:grpSpPr>
        <p:grpSp>
          <p:nvGrpSpPr>
            <p:cNvPr id="231" name="Rectangle: Rounded Corners 71"/>
            <p:cNvGrpSpPr/>
            <p:nvPr/>
          </p:nvGrpSpPr>
          <p:grpSpPr>
            <a:xfrm>
              <a:off x="0" y="7203"/>
              <a:ext cx="736597" cy="424400"/>
              <a:chOff x="0" y="0"/>
              <a:chExt cx="736596" cy="424398"/>
            </a:xfrm>
          </p:grpSpPr>
          <p:sp>
            <p:nvSpPr>
              <p:cNvPr id="229" name="Rounded Rectangle"/>
              <p:cNvSpPr/>
              <p:nvPr/>
            </p:nvSpPr>
            <p:spPr>
              <a:xfrm>
                <a:off x="0" y="0"/>
                <a:ext cx="7365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0" name="App 1"/>
              <p:cNvSpPr txBox="1"/>
              <p:nvPr/>
            </p:nvSpPr>
            <p:spPr>
              <a:xfrm>
                <a:off x="66436" y="71800"/>
                <a:ext cx="603724" cy="2807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1</a:t>
                </a:r>
              </a:p>
            </p:txBody>
          </p:sp>
        </p:grpSp>
        <p:grpSp>
          <p:nvGrpSpPr>
            <p:cNvPr id="241" name="Group 82"/>
            <p:cNvGrpSpPr/>
            <p:nvPr/>
          </p:nvGrpSpPr>
          <p:grpSpPr>
            <a:xfrm>
              <a:off x="1034501" y="-1"/>
              <a:ext cx="3601396" cy="438806"/>
              <a:chOff x="0" y="0"/>
              <a:chExt cx="3601394" cy="438804"/>
            </a:xfrm>
          </p:grpSpPr>
          <p:grpSp>
            <p:nvGrpSpPr>
              <p:cNvPr id="234" name="Rectangle: Rounded Corners 78"/>
              <p:cNvGrpSpPr/>
              <p:nvPr/>
            </p:nvGrpSpPr>
            <p:grpSpPr>
              <a:xfrm>
                <a:off x="0" y="7202"/>
                <a:ext cx="3601395" cy="424400"/>
                <a:chOff x="0" y="0"/>
                <a:chExt cx="3601394" cy="424398"/>
              </a:xfrm>
            </p:grpSpPr>
            <p:sp>
              <p:nvSpPr>
                <p:cNvPr id="232" name="Rounded Rectangle"/>
                <p:cNvSpPr/>
                <p:nvPr/>
              </p:nvSpPr>
              <p:spPr>
                <a:xfrm>
                  <a:off x="0" y="0"/>
                  <a:ext cx="3601395" cy="4243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6">
                    <a:alpha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33" name="environment 1"/>
                <p:cNvSpPr txBox="1"/>
                <p:nvPr/>
              </p:nvSpPr>
              <p:spPr>
                <a:xfrm>
                  <a:off x="66436" y="71800"/>
                  <a:ext cx="3468523" cy="2807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environment 1</a:t>
                  </a:r>
                </a:p>
              </p:txBody>
            </p:sp>
          </p:grpSp>
          <p:grpSp>
            <p:nvGrpSpPr>
              <p:cNvPr id="237" name="Oval 72"/>
              <p:cNvGrpSpPr/>
              <p:nvPr/>
            </p:nvGrpSpPr>
            <p:grpSpPr>
              <a:xfrm>
                <a:off x="1220495" y="-1"/>
                <a:ext cx="1015945" cy="438806"/>
                <a:chOff x="0" y="0"/>
                <a:chExt cx="1015943" cy="438804"/>
              </a:xfrm>
            </p:grpSpPr>
            <p:sp>
              <p:nvSpPr>
                <p:cNvPr id="235" name="Oval"/>
                <p:cNvSpPr/>
                <p:nvPr/>
              </p:nvSpPr>
              <p:spPr>
                <a:xfrm>
                  <a:off x="0" y="44030"/>
                  <a:ext cx="1015944" cy="350745"/>
                </a:xfrm>
                <a:prstGeom prst="ellips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200"/>
                  </a:pPr>
                </a:p>
              </p:txBody>
            </p:sp>
            <p:sp>
              <p:nvSpPr>
                <p:cNvPr id="236" name="Python 3.7"/>
                <p:cNvSpPr txBox="1"/>
                <p:nvPr/>
              </p:nvSpPr>
              <p:spPr>
                <a:xfrm>
                  <a:off x="199263" y="0"/>
                  <a:ext cx="617417" cy="4388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/>
                  </a:lvl1pPr>
                </a:lstStyle>
                <a:p>
                  <a:pPr/>
                  <a:r>
                    <a:t>Python 3.7</a:t>
                  </a:r>
                </a:p>
              </p:txBody>
            </p:sp>
          </p:grpSp>
          <p:grpSp>
            <p:nvGrpSpPr>
              <p:cNvPr id="240" name="Diamond 73"/>
              <p:cNvGrpSpPr/>
              <p:nvPr/>
            </p:nvGrpSpPr>
            <p:grpSpPr>
              <a:xfrm>
                <a:off x="2315907" y="29692"/>
                <a:ext cx="1262599" cy="390809"/>
                <a:chOff x="0" y="0"/>
                <a:chExt cx="1262598" cy="390807"/>
              </a:xfrm>
            </p:grpSpPr>
            <p:sp>
              <p:nvSpPr>
                <p:cNvPr id="238" name="Polygon"/>
                <p:cNvSpPr/>
                <p:nvPr/>
              </p:nvSpPr>
              <p:spPr>
                <a:xfrm>
                  <a:off x="0" y="8367"/>
                  <a:ext cx="1262599" cy="374073"/>
                </a:xfrm>
                <a:prstGeom prst="diamond">
                  <a:avLst/>
                </a:prstGeom>
                <a:noFill/>
                <a:ln w="9525" cap="flat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chemeClr val="accent2"/>
                      </a:solidFill>
                    </a:defRPr>
                  </a:pPr>
                </a:p>
              </p:txBody>
            </p:sp>
            <p:sp>
              <p:nvSpPr>
                <p:cNvPr id="239" name="Pandas 1.0"/>
                <p:cNvSpPr txBox="1"/>
                <p:nvPr/>
              </p:nvSpPr>
              <p:spPr>
                <a:xfrm>
                  <a:off x="366132" y="0"/>
                  <a:ext cx="530335" cy="3908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100">
                      <a:solidFill>
                        <a:schemeClr val="accent2"/>
                      </a:solidFill>
                    </a:defRPr>
                  </a:lvl1pPr>
                </a:lstStyle>
                <a:p>
                  <a:pPr/>
                  <a:r>
                    <a:t>Pandas 1.0</a:t>
                  </a:r>
                </a:p>
              </p:txBody>
            </p:sp>
          </p:grpSp>
        </p:grpSp>
        <p:sp>
          <p:nvSpPr>
            <p:cNvPr id="242" name="Straight Connector 80"/>
            <p:cNvSpPr/>
            <p:nvPr/>
          </p:nvSpPr>
          <p:spPr>
            <a:xfrm flipV="1">
              <a:off x="736596" y="219402"/>
              <a:ext cx="297906" cy="2"/>
            </a:xfrm>
            <a:prstGeom prst="line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45" name="Rectangle: Rounded Corners 83"/>
            <p:cNvGrpSpPr/>
            <p:nvPr/>
          </p:nvGrpSpPr>
          <p:grpSpPr>
            <a:xfrm>
              <a:off x="0" y="572817"/>
              <a:ext cx="736597" cy="424400"/>
              <a:chOff x="0" y="0"/>
              <a:chExt cx="736596" cy="424398"/>
            </a:xfrm>
          </p:grpSpPr>
          <p:sp>
            <p:nvSpPr>
              <p:cNvPr id="243" name="Rounded Rectangle"/>
              <p:cNvSpPr/>
              <p:nvPr/>
            </p:nvSpPr>
            <p:spPr>
              <a:xfrm>
                <a:off x="0" y="0"/>
                <a:ext cx="7365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App 2"/>
              <p:cNvSpPr txBox="1"/>
              <p:nvPr/>
            </p:nvSpPr>
            <p:spPr>
              <a:xfrm>
                <a:off x="66436" y="71800"/>
                <a:ext cx="603724" cy="2807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2</a:t>
                </a:r>
              </a:p>
            </p:txBody>
          </p:sp>
        </p:grpSp>
        <p:grpSp>
          <p:nvGrpSpPr>
            <p:cNvPr id="255" name="Group 84"/>
            <p:cNvGrpSpPr/>
            <p:nvPr/>
          </p:nvGrpSpPr>
          <p:grpSpPr>
            <a:xfrm>
              <a:off x="1034501" y="565614"/>
              <a:ext cx="3601396" cy="438805"/>
              <a:chOff x="0" y="0"/>
              <a:chExt cx="3601394" cy="438804"/>
            </a:xfrm>
          </p:grpSpPr>
          <p:grpSp>
            <p:nvGrpSpPr>
              <p:cNvPr id="248" name="Rectangle: Rounded Corners 85"/>
              <p:cNvGrpSpPr/>
              <p:nvPr/>
            </p:nvGrpSpPr>
            <p:grpSpPr>
              <a:xfrm>
                <a:off x="0" y="7202"/>
                <a:ext cx="3601395" cy="424400"/>
                <a:chOff x="0" y="0"/>
                <a:chExt cx="3601394" cy="424398"/>
              </a:xfrm>
            </p:grpSpPr>
            <p:sp>
              <p:nvSpPr>
                <p:cNvPr id="246" name="Rounded Rectangle"/>
                <p:cNvSpPr/>
                <p:nvPr/>
              </p:nvSpPr>
              <p:spPr>
                <a:xfrm>
                  <a:off x="0" y="0"/>
                  <a:ext cx="3601395" cy="4243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>
                    <a:alpha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47" name="Environment 2"/>
                <p:cNvSpPr txBox="1"/>
                <p:nvPr/>
              </p:nvSpPr>
              <p:spPr>
                <a:xfrm>
                  <a:off x="66436" y="71800"/>
                  <a:ext cx="3468523" cy="2807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Environment 2</a:t>
                  </a:r>
                </a:p>
              </p:txBody>
            </p:sp>
          </p:grpSp>
          <p:grpSp>
            <p:nvGrpSpPr>
              <p:cNvPr id="251" name="Oval 86"/>
              <p:cNvGrpSpPr/>
              <p:nvPr/>
            </p:nvGrpSpPr>
            <p:grpSpPr>
              <a:xfrm>
                <a:off x="1238097" y="-1"/>
                <a:ext cx="1015945" cy="438806"/>
                <a:chOff x="0" y="0"/>
                <a:chExt cx="1015943" cy="438804"/>
              </a:xfrm>
            </p:grpSpPr>
            <p:sp>
              <p:nvSpPr>
                <p:cNvPr id="249" name="Oval"/>
                <p:cNvSpPr/>
                <p:nvPr/>
              </p:nvSpPr>
              <p:spPr>
                <a:xfrm>
                  <a:off x="0" y="44030"/>
                  <a:ext cx="1015944" cy="350745"/>
                </a:xfrm>
                <a:prstGeom prst="ellips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200"/>
                  </a:pPr>
                </a:p>
              </p:txBody>
            </p:sp>
            <p:sp>
              <p:nvSpPr>
                <p:cNvPr id="250" name="Python 3.7"/>
                <p:cNvSpPr txBox="1"/>
                <p:nvPr/>
              </p:nvSpPr>
              <p:spPr>
                <a:xfrm>
                  <a:off x="199263" y="0"/>
                  <a:ext cx="617417" cy="4388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/>
                  </a:lvl1pPr>
                </a:lstStyle>
                <a:p>
                  <a:pPr/>
                  <a:r>
                    <a:t>Python 3.7</a:t>
                  </a:r>
                </a:p>
              </p:txBody>
            </p:sp>
          </p:grpSp>
          <p:grpSp>
            <p:nvGrpSpPr>
              <p:cNvPr id="254" name="Diamond 87"/>
              <p:cNvGrpSpPr/>
              <p:nvPr/>
            </p:nvGrpSpPr>
            <p:grpSpPr>
              <a:xfrm>
                <a:off x="2333509" y="29692"/>
                <a:ext cx="1262599" cy="390809"/>
                <a:chOff x="0" y="0"/>
                <a:chExt cx="1262598" cy="390807"/>
              </a:xfrm>
            </p:grpSpPr>
            <p:sp>
              <p:nvSpPr>
                <p:cNvPr id="252" name="Polygon"/>
                <p:cNvSpPr/>
                <p:nvPr/>
              </p:nvSpPr>
              <p:spPr>
                <a:xfrm>
                  <a:off x="0" y="8367"/>
                  <a:ext cx="1262599" cy="374073"/>
                </a:xfrm>
                <a:prstGeom prst="diamond">
                  <a:avLst/>
                </a:prstGeom>
                <a:noFill/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chemeClr val="accent5"/>
                      </a:solidFill>
                    </a:defRPr>
                  </a:pPr>
                </a:p>
              </p:txBody>
            </p:sp>
            <p:sp>
              <p:nvSpPr>
                <p:cNvPr id="253" name="Pandas 0.25"/>
                <p:cNvSpPr txBox="1"/>
                <p:nvPr/>
              </p:nvSpPr>
              <p:spPr>
                <a:xfrm>
                  <a:off x="366132" y="0"/>
                  <a:ext cx="530335" cy="3908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100">
                      <a:solidFill>
                        <a:schemeClr val="accent5"/>
                      </a:solidFill>
                    </a:defRPr>
                  </a:lvl1pPr>
                </a:lstStyle>
                <a:p>
                  <a:pPr/>
                  <a:r>
                    <a:t>Pandas 0.25</a:t>
                  </a:r>
                </a:p>
              </p:txBody>
            </p:sp>
          </p:grpSp>
        </p:grpSp>
        <p:sp>
          <p:nvSpPr>
            <p:cNvPr id="256" name="Straight Connector 88"/>
            <p:cNvSpPr/>
            <p:nvPr/>
          </p:nvSpPr>
          <p:spPr>
            <a:xfrm flipV="1">
              <a:off x="736596" y="785016"/>
              <a:ext cx="297906" cy="2"/>
            </a:xfrm>
            <a:prstGeom prst="line">
              <a:avLst/>
            </a:prstGeom>
            <a:noFill/>
            <a:ln w="381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59" name="Rectangle: Rounded Corners 96"/>
            <p:cNvGrpSpPr/>
            <p:nvPr/>
          </p:nvGrpSpPr>
          <p:grpSpPr>
            <a:xfrm>
              <a:off x="0" y="1069893"/>
              <a:ext cx="736597" cy="424400"/>
              <a:chOff x="0" y="0"/>
              <a:chExt cx="736596" cy="424398"/>
            </a:xfrm>
          </p:grpSpPr>
          <p:sp>
            <p:nvSpPr>
              <p:cNvPr id="257" name="Rounded Rectangle"/>
              <p:cNvSpPr/>
              <p:nvPr/>
            </p:nvSpPr>
            <p:spPr>
              <a:xfrm>
                <a:off x="0" y="0"/>
                <a:ext cx="736597" cy="42439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8" name="App 3"/>
              <p:cNvSpPr txBox="1"/>
              <p:nvPr/>
            </p:nvSpPr>
            <p:spPr>
              <a:xfrm>
                <a:off x="66436" y="71800"/>
                <a:ext cx="603724" cy="2807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 3</a:t>
                </a:r>
              </a:p>
            </p:txBody>
          </p:sp>
        </p:grpSp>
        <p:grpSp>
          <p:nvGrpSpPr>
            <p:cNvPr id="269" name="Group 97"/>
            <p:cNvGrpSpPr/>
            <p:nvPr/>
          </p:nvGrpSpPr>
          <p:grpSpPr>
            <a:xfrm>
              <a:off x="1034501" y="1062690"/>
              <a:ext cx="3604896" cy="438805"/>
              <a:chOff x="0" y="0"/>
              <a:chExt cx="3604894" cy="438804"/>
            </a:xfrm>
          </p:grpSpPr>
          <p:grpSp>
            <p:nvGrpSpPr>
              <p:cNvPr id="262" name="Rectangle: Rounded Corners 98"/>
              <p:cNvGrpSpPr/>
              <p:nvPr/>
            </p:nvGrpSpPr>
            <p:grpSpPr>
              <a:xfrm>
                <a:off x="0" y="7202"/>
                <a:ext cx="3601395" cy="424400"/>
                <a:chOff x="0" y="0"/>
                <a:chExt cx="3601394" cy="424398"/>
              </a:xfrm>
            </p:grpSpPr>
            <p:sp>
              <p:nvSpPr>
                <p:cNvPr id="260" name="Rounded Rectangle"/>
                <p:cNvSpPr/>
                <p:nvPr/>
              </p:nvSpPr>
              <p:spPr>
                <a:xfrm>
                  <a:off x="0" y="0"/>
                  <a:ext cx="3601395" cy="42439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2">
                    <a:alpha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 sz="14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61" name="Environment 3"/>
                <p:cNvSpPr txBox="1"/>
                <p:nvPr/>
              </p:nvSpPr>
              <p:spPr>
                <a:xfrm>
                  <a:off x="66436" y="71800"/>
                  <a:ext cx="3468523" cy="2807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Environment 3</a:t>
                  </a:r>
                </a:p>
              </p:txBody>
            </p:sp>
          </p:grpSp>
          <p:grpSp>
            <p:nvGrpSpPr>
              <p:cNvPr id="265" name="Oval 99"/>
              <p:cNvGrpSpPr/>
              <p:nvPr/>
            </p:nvGrpSpPr>
            <p:grpSpPr>
              <a:xfrm>
                <a:off x="1246884" y="-1"/>
                <a:ext cx="1015945" cy="438806"/>
                <a:chOff x="0" y="0"/>
                <a:chExt cx="1015943" cy="438804"/>
              </a:xfrm>
            </p:grpSpPr>
            <p:sp>
              <p:nvSpPr>
                <p:cNvPr id="263" name="Oval"/>
                <p:cNvSpPr/>
                <p:nvPr/>
              </p:nvSpPr>
              <p:spPr>
                <a:xfrm>
                  <a:off x="0" y="44030"/>
                  <a:ext cx="1015944" cy="350745"/>
                </a:xfrm>
                <a:prstGeom prst="ellipse">
                  <a:avLst/>
                </a:prstGeom>
                <a:noFill/>
                <a:ln w="9525" cap="flat">
                  <a:solidFill>
                    <a:srgbClr val="76717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200">
                      <a:solidFill>
                        <a:srgbClr val="767171"/>
                      </a:solidFill>
                    </a:defRPr>
                  </a:pPr>
                </a:p>
              </p:txBody>
            </p:sp>
            <p:sp>
              <p:nvSpPr>
                <p:cNvPr id="264" name="Python 3.8"/>
                <p:cNvSpPr txBox="1"/>
                <p:nvPr/>
              </p:nvSpPr>
              <p:spPr>
                <a:xfrm>
                  <a:off x="199263" y="0"/>
                  <a:ext cx="617417" cy="4388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767171"/>
                      </a:solidFill>
                    </a:defRPr>
                  </a:lvl1pPr>
                </a:lstStyle>
                <a:p>
                  <a:pPr/>
                  <a:r>
                    <a:t>Python 3.8</a:t>
                  </a:r>
                </a:p>
              </p:txBody>
            </p:sp>
          </p:grpSp>
          <p:grpSp>
            <p:nvGrpSpPr>
              <p:cNvPr id="268" name="Diamond 100"/>
              <p:cNvGrpSpPr/>
              <p:nvPr/>
            </p:nvGrpSpPr>
            <p:grpSpPr>
              <a:xfrm>
                <a:off x="2342296" y="29692"/>
                <a:ext cx="1262599" cy="390809"/>
                <a:chOff x="0" y="0"/>
                <a:chExt cx="1262598" cy="390807"/>
              </a:xfrm>
            </p:grpSpPr>
            <p:sp>
              <p:nvSpPr>
                <p:cNvPr id="266" name="Polygon"/>
                <p:cNvSpPr/>
                <p:nvPr/>
              </p:nvSpPr>
              <p:spPr>
                <a:xfrm>
                  <a:off x="0" y="8367"/>
                  <a:ext cx="1262599" cy="374073"/>
                </a:xfrm>
                <a:prstGeom prst="diamond">
                  <a:avLst/>
                </a:prstGeom>
                <a:noFill/>
                <a:ln w="9525" cap="flat">
                  <a:solidFill>
                    <a:schemeClr val="accent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100">
                      <a:solidFill>
                        <a:schemeClr val="accent5"/>
                      </a:solidFill>
                    </a:defRPr>
                  </a:pPr>
                </a:p>
              </p:txBody>
            </p:sp>
            <p:sp>
              <p:nvSpPr>
                <p:cNvPr id="267" name="Pandas 0.25"/>
                <p:cNvSpPr txBox="1"/>
                <p:nvPr/>
              </p:nvSpPr>
              <p:spPr>
                <a:xfrm>
                  <a:off x="366132" y="0"/>
                  <a:ext cx="530335" cy="3908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100">
                      <a:solidFill>
                        <a:schemeClr val="accent5"/>
                      </a:solidFill>
                    </a:defRPr>
                  </a:lvl1pPr>
                </a:lstStyle>
                <a:p>
                  <a:pPr/>
                  <a:r>
                    <a:t>Pandas 0.25</a:t>
                  </a:r>
                </a:p>
              </p:txBody>
            </p:sp>
          </p:grpSp>
        </p:grpSp>
        <p:sp>
          <p:nvSpPr>
            <p:cNvPr id="270" name="Straight Connector 101"/>
            <p:cNvSpPr/>
            <p:nvPr/>
          </p:nvSpPr>
          <p:spPr>
            <a:xfrm flipV="1">
              <a:off x="736596" y="1282092"/>
              <a:ext cx="297906" cy="2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7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74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1" b="33054"/>
          <a:stretch>
            <a:fillRect/>
          </a:stretch>
        </p:blipFill>
        <p:spPr>
          <a:xfrm>
            <a:off x="5926239" y="10"/>
            <a:ext cx="6265467" cy="228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716" y="16065"/>
                </a:lnTo>
                <a:lnTo>
                  <a:pt x="2725" y="16065"/>
                </a:lnTo>
                <a:lnTo>
                  <a:pt x="366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0" r="1034" b="0"/>
          <a:stretch>
            <a:fillRect/>
          </a:stretch>
        </p:blipFill>
        <p:spPr>
          <a:xfrm>
            <a:off x="6988408" y="2286000"/>
            <a:ext cx="5203429" cy="22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42" y="18878"/>
                </a:lnTo>
                <a:lnTo>
                  <a:pt x="439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7692" t="0" r="9364" b="2"/>
          <a:stretch>
            <a:fillRect/>
          </a:stretch>
        </p:blipFill>
        <p:spPr>
          <a:xfrm>
            <a:off x="8047618" y="4571999"/>
            <a:ext cx="4144566" cy="228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52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7" name="Freeform 15"/>
          <p:cNvSpPr/>
          <p:nvPr/>
        </p:nvSpPr>
        <p:spPr>
          <a:xfrm>
            <a:off x="0" y="0"/>
            <a:ext cx="9590204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446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Freeform: Shape 78"/>
          <p:cNvSpPr/>
          <p:nvPr/>
        </p:nvSpPr>
        <p:spPr>
          <a:xfrm>
            <a:off x="0" y="0"/>
            <a:ext cx="9102665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4063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9" name="Title 1"/>
          <p:cNvSpPr txBox="1"/>
          <p:nvPr/>
        </p:nvSpPr>
        <p:spPr>
          <a:xfrm>
            <a:off x="883920" y="365125"/>
            <a:ext cx="4996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4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Virtual Environments</a:t>
            </a:r>
          </a:p>
        </p:txBody>
      </p:sp>
      <p:sp>
        <p:nvSpPr>
          <p:cNvPr id="280" name="TextBox 29"/>
          <p:cNvSpPr txBox="1"/>
          <p:nvPr/>
        </p:nvSpPr>
        <p:spPr>
          <a:xfrm>
            <a:off x="883919" y="1713517"/>
            <a:ext cx="5616127" cy="454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4317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sz="1513"/>
            </a:pPr>
            <a:r>
              <a:t>Let’s create a virtual environment:</a:t>
            </a:r>
            <a:endParaRPr sz="1335"/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sz="1513"/>
            </a:pPr>
            <a:r>
              <a:t>To</a:t>
            </a:r>
            <a:r>
              <a:rPr b="1"/>
              <a:t> create an environment </a:t>
            </a:r>
            <a:r>
              <a:t>we use:</a:t>
            </a:r>
            <a:endParaRPr sz="1335"/>
          </a:p>
          <a:p>
            <a:pPr lvl="1" indent="457771" defTabSz="813816">
              <a:lnSpc>
                <a:spcPct val="72000"/>
              </a:lnSpc>
              <a:spcBef>
                <a:spcPts val="500"/>
              </a:spcBef>
              <a:defRPr i="1" sz="1513">
                <a:solidFill>
                  <a:srgbClr val="767171"/>
                </a:solidFill>
              </a:defRPr>
            </a:pPr>
            <a:r>
              <a:t>conda create -n name_env python==version</a:t>
            </a:r>
            <a:endParaRPr b="1" sz="1779"/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b="1" sz="1513"/>
            </a:pPr>
            <a:r>
              <a:t>Open a Terminal </a:t>
            </a:r>
            <a:r>
              <a:rPr b="0"/>
              <a:t>window</a:t>
            </a:r>
            <a:endParaRPr sz="1335"/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sz="1513"/>
            </a:pPr>
            <a:r>
              <a:t>Type</a:t>
            </a:r>
            <a:r>
              <a:rPr b="1"/>
              <a:t> </a:t>
            </a:r>
            <a:r>
              <a:rPr i="1">
                <a:solidFill>
                  <a:srgbClr val="767171"/>
                </a:solidFill>
              </a:rPr>
              <a:t>conda create -n myenv python==3.7 </a:t>
            </a:r>
            <a:r>
              <a:t>and </a:t>
            </a:r>
            <a:r>
              <a:rPr>
                <a:solidFill>
                  <a:srgbClr val="767171"/>
                </a:solidFill>
              </a:rPr>
              <a:t>‘</a:t>
            </a:r>
            <a:r>
              <a:rPr i="1">
                <a:solidFill>
                  <a:srgbClr val="767171"/>
                </a:solidFill>
              </a:rPr>
              <a:t>y’</a:t>
            </a:r>
            <a:endParaRPr sz="1335"/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i="1" sz="1779">
                <a:solidFill>
                  <a:srgbClr val="767171"/>
                </a:solidFill>
              </a:defRPr>
            </a:pPr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b="1" sz="1513"/>
            </a:pPr>
            <a:r>
              <a:t>To </a:t>
            </a:r>
            <a:r>
              <a:rPr b="0"/>
              <a:t>activate</a:t>
            </a:r>
            <a:r>
              <a:t> </a:t>
            </a:r>
            <a:r>
              <a:rPr b="0"/>
              <a:t>the</a:t>
            </a:r>
            <a:r>
              <a:t> environment type:</a:t>
            </a:r>
            <a:endParaRPr sz="1335"/>
          </a:p>
          <a:p>
            <a:pPr lvl="1" indent="457771" defTabSz="813816">
              <a:lnSpc>
                <a:spcPct val="72000"/>
              </a:lnSpc>
              <a:spcBef>
                <a:spcPts val="500"/>
              </a:spcBef>
              <a:defRPr i="1" sz="1513">
                <a:solidFill>
                  <a:srgbClr val="767171"/>
                </a:solidFill>
              </a:defRPr>
            </a:pPr>
            <a:r>
              <a:t>conda activate myenv</a:t>
            </a:r>
            <a:endParaRPr sz="1779"/>
          </a:p>
          <a:p>
            <a:pPr lvl="1" marL="661225" indent="-203454" defTabSz="813816">
              <a:lnSpc>
                <a:spcPct val="72000"/>
              </a:lnSpc>
              <a:spcBef>
                <a:spcPts val="500"/>
              </a:spcBef>
              <a:buSzPct val="100000"/>
              <a:buFont typeface="Arial"/>
              <a:buChar char="•"/>
              <a:defRPr sz="1513"/>
            </a:pPr>
            <a:r>
              <a:t>Now, if we type </a:t>
            </a:r>
            <a:r>
              <a:rPr i="1">
                <a:solidFill>
                  <a:srgbClr val="767171"/>
                </a:solidFill>
              </a:rPr>
              <a:t>python </a:t>
            </a:r>
            <a:r>
              <a:t>we have the </a:t>
            </a:r>
            <a:r>
              <a:rPr b="1"/>
              <a:t>right python version</a:t>
            </a:r>
            <a:endParaRPr sz="1335"/>
          </a:p>
        </p:txBody>
      </p:sp>
      <p:sp>
        <p:nvSpPr>
          <p:cNvPr id="281" name="Oval 12"/>
          <p:cNvSpPr/>
          <p:nvPr/>
        </p:nvSpPr>
        <p:spPr>
          <a:xfrm>
            <a:off x="5223133" y="703117"/>
            <a:ext cx="1165443" cy="116544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2" name="Rectangle 14"/>
          <p:cNvSpPr/>
          <p:nvPr/>
        </p:nvSpPr>
        <p:spPr>
          <a:xfrm>
            <a:off x="5471505" y="951490"/>
            <a:ext cx="668697" cy="6686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0279" y="2998181"/>
            <a:ext cx="3793093" cy="20034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" name="Rectangle: Rounded Corners 17"/>
          <p:cNvGrpSpPr/>
          <p:nvPr/>
        </p:nvGrpSpPr>
        <p:grpSpPr>
          <a:xfrm>
            <a:off x="1392618" y="6162499"/>
            <a:ext cx="736597" cy="424400"/>
            <a:chOff x="0" y="0"/>
            <a:chExt cx="736595" cy="424398"/>
          </a:xfrm>
        </p:grpSpPr>
        <p:sp>
          <p:nvSpPr>
            <p:cNvPr id="284" name="Rounded Rectangle"/>
            <p:cNvSpPr/>
            <p:nvPr/>
          </p:nvSpPr>
          <p:spPr>
            <a:xfrm>
              <a:off x="0" y="0"/>
              <a:ext cx="736596" cy="42439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App 1"/>
            <p:cNvSpPr txBox="1"/>
            <p:nvPr/>
          </p:nvSpPr>
          <p:spPr>
            <a:xfrm>
              <a:off x="66436" y="71800"/>
              <a:ext cx="603724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 1</a:t>
              </a:r>
            </a:p>
          </p:txBody>
        </p:sp>
      </p:grpSp>
      <p:grpSp>
        <p:nvGrpSpPr>
          <p:cNvPr id="289" name="Rectangle: Rounded Corners 18"/>
          <p:cNvGrpSpPr/>
          <p:nvPr/>
        </p:nvGrpSpPr>
        <p:grpSpPr>
          <a:xfrm>
            <a:off x="2427120" y="6162499"/>
            <a:ext cx="3601395" cy="424400"/>
            <a:chOff x="0" y="0"/>
            <a:chExt cx="3601394" cy="424398"/>
          </a:xfrm>
        </p:grpSpPr>
        <p:sp>
          <p:nvSpPr>
            <p:cNvPr id="287" name="Rounded Rectangle"/>
            <p:cNvSpPr/>
            <p:nvPr/>
          </p:nvSpPr>
          <p:spPr>
            <a:xfrm>
              <a:off x="0" y="0"/>
              <a:ext cx="3601395" cy="424399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environment 1"/>
            <p:cNvSpPr txBox="1"/>
            <p:nvPr/>
          </p:nvSpPr>
          <p:spPr>
            <a:xfrm>
              <a:off x="66436" y="71800"/>
              <a:ext cx="3468523" cy="28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environment 1</a:t>
              </a:r>
            </a:p>
          </p:txBody>
        </p:sp>
      </p:grpSp>
      <p:sp>
        <p:nvSpPr>
          <p:cNvPr id="294" name="Straight Connector 19"/>
          <p:cNvSpPr/>
          <p:nvPr/>
        </p:nvSpPr>
        <p:spPr>
          <a:xfrm>
            <a:off x="2129218" y="6374699"/>
            <a:ext cx="29790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chemeClr val="accent6"/>
            </a:solidFill>
            <a:miter/>
          </a:ln>
        </p:spPr>
        <p:txBody>
          <a:bodyPr/>
          <a:lstStyle/>
          <a:p>
            <a:pPr/>
          </a:p>
        </p:txBody>
      </p:sp>
      <p:grpSp>
        <p:nvGrpSpPr>
          <p:cNvPr id="293" name="Oval 23"/>
          <p:cNvGrpSpPr/>
          <p:nvPr/>
        </p:nvGrpSpPr>
        <p:grpSpPr>
          <a:xfrm>
            <a:off x="3928972" y="6134050"/>
            <a:ext cx="1015945" cy="438806"/>
            <a:chOff x="0" y="0"/>
            <a:chExt cx="1015943" cy="438804"/>
          </a:xfrm>
        </p:grpSpPr>
        <p:sp>
          <p:nvSpPr>
            <p:cNvPr id="291" name="Oval"/>
            <p:cNvSpPr/>
            <p:nvPr/>
          </p:nvSpPr>
          <p:spPr>
            <a:xfrm>
              <a:off x="0" y="44030"/>
              <a:ext cx="1015944" cy="350745"/>
            </a:xfrm>
            <a:prstGeom prst="ellips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292" name="Python 3.7"/>
            <p:cNvSpPr txBox="1"/>
            <p:nvPr/>
          </p:nvSpPr>
          <p:spPr>
            <a:xfrm>
              <a:off x="199263" y="0"/>
              <a:ext cx="617417" cy="438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/>
              </a:lvl1pPr>
            </a:lstStyle>
            <a:p>
              <a:pPr/>
              <a:r>
                <a:t>Python 3.7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Freeform: Shape 45"/>
          <p:cNvSpPr/>
          <p:nvPr/>
        </p:nvSpPr>
        <p:spPr>
          <a:xfrm flipV="1">
            <a:off x="-4" y="-478"/>
            <a:ext cx="637816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Freeform: Shape 47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Title 1"/>
          <p:cNvSpPr txBox="1"/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tool do I use for coding?</a:t>
            </a:r>
          </a:p>
        </p:txBody>
      </p:sp>
      <p:sp>
        <p:nvSpPr>
          <p:cNvPr id="301" name="TextBox 5"/>
          <p:cNvSpPr txBox="1"/>
          <p:nvPr/>
        </p:nvSpPr>
        <p:spPr>
          <a:xfrm>
            <a:off x="7139324" y="1068160"/>
            <a:ext cx="4468839" cy="471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/>
            </a:pPr>
            <a:r>
              <a:t>Terminal</a:t>
            </a:r>
            <a:r>
              <a:rPr b="0"/>
              <a:t> </a:t>
            </a:r>
            <a:r>
              <a:rPr b="0" sz="1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b="0"/>
              <a:t>2 options:</a:t>
            </a:r>
            <a:endParaRPr sz="1400"/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Shell</a:t>
            </a:r>
            <a:r>
              <a:rPr b="0"/>
              <a:t>: </a:t>
            </a:r>
            <a:r>
              <a:rPr b="0" i="1">
                <a:solidFill>
                  <a:srgbClr val="767171"/>
                </a:solidFill>
              </a:rPr>
              <a:t>python</a:t>
            </a:r>
            <a:endParaRPr b="0" i="1">
              <a:solidFill>
                <a:srgbClr val="767171"/>
              </a:solidFill>
            </a:endParaRP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Interactive</a:t>
            </a:r>
            <a:r>
              <a:rPr b="0"/>
              <a:t> shell:</a:t>
            </a:r>
            <a:r>
              <a:rPr b="0" i="1">
                <a:solidFill>
                  <a:srgbClr val="767171"/>
                </a:solidFill>
              </a:rPr>
              <a:t> ipython</a:t>
            </a:r>
            <a:endParaRPr i="1">
              <a:solidFill>
                <a:srgbClr val="767171"/>
              </a:solidFill>
            </a:endParaRPr>
          </a:p>
          <a:p>
            <a:pPr marL="285750" indent="-285750">
              <a:buSzPct val="100000"/>
              <a:buFont typeface="Arial"/>
              <a:buChar char="•"/>
            </a:pPr>
          </a:p>
          <a:p>
            <a:pPr marL="285750" indent="-285750">
              <a:buSzPct val="100000"/>
              <a:buFont typeface="Arial"/>
              <a:buChar char="•"/>
            </a:pPr>
            <a:r>
              <a:t>Simple </a:t>
            </a:r>
            <a:r>
              <a:rPr b="1"/>
              <a:t>text editors:</a:t>
            </a:r>
            <a:endParaRPr b="1"/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Notepad++</a:t>
            </a:r>
          </a:p>
          <a:p>
            <a:pPr lvl="1" marL="742950" indent="-285750">
              <a:buSzPct val="100000"/>
              <a:buFont typeface="Arial"/>
              <a:buChar char="•"/>
              <a:defRPr b="1"/>
            </a:pPr>
            <a:r>
              <a:t>Vim</a:t>
            </a:r>
          </a:p>
          <a:p>
            <a:pPr marL="285750" indent="-285750">
              <a:buSzPct val="100000"/>
              <a:buFont typeface="Arial"/>
              <a:buChar char="•"/>
              <a:defRPr b="1"/>
            </a:pPr>
          </a:p>
          <a:p>
            <a:pPr marL="285750" indent="-285750">
              <a:buSzPct val="100000"/>
              <a:buFont typeface="Arial"/>
              <a:buChar char="•"/>
              <a:defRPr b="1"/>
            </a:pPr>
            <a:r>
              <a:t>Integrated development environments</a:t>
            </a:r>
            <a:r>
              <a:rPr b="0"/>
              <a:t> (IDEs) </a:t>
            </a:r>
            <a:r>
              <a:rPr b="0" sz="1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b="0"/>
              <a:t>Several options:</a:t>
            </a:r>
            <a:endParaRPr b="0"/>
          </a:p>
          <a:p>
            <a:pPr lvl="1" marL="742950" indent="-285750">
              <a:buSzPct val="100000"/>
              <a:buFont typeface="Arial"/>
              <a:buChar char="•"/>
            </a:pPr>
            <a:r>
              <a:t>IDLE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PyCharm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Spyder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Visual Studio Code</a:t>
            </a:r>
          </a:p>
          <a:p>
            <a:pPr marL="285750" indent="-285750">
              <a:buSzPct val="100000"/>
              <a:buFont typeface="Arial"/>
              <a:buChar char="•"/>
              <a:defRPr b="1"/>
            </a:pPr>
          </a:p>
          <a:p>
            <a:pPr marL="285750" indent="-285750">
              <a:buSzPct val="100000"/>
              <a:buFont typeface="Arial"/>
              <a:buChar char="•"/>
              <a:defRPr b="1"/>
            </a:pPr>
            <a:r>
              <a:t>Notebooks</a:t>
            </a:r>
          </a:p>
        </p:txBody>
      </p:sp>
      <p:pic>
        <p:nvPicPr>
          <p:cNvPr id="302" name="Graphic 7" descr="Graphic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840" y="3304399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aphic 9" descr="Graphic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9840" y="1068159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aphic 11" descr="Graphic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9840" y="5194679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aphic 13" descr="Graphic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9840" y="2271190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